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20"/>
  </p:notesMasterIdLst>
  <p:sldIdLst>
    <p:sldId id="273" r:id="rId5"/>
    <p:sldId id="256" r:id="rId6"/>
    <p:sldId id="258" r:id="rId7"/>
    <p:sldId id="259" r:id="rId8"/>
    <p:sldId id="260" r:id="rId9"/>
    <p:sldId id="272" r:id="rId10"/>
    <p:sldId id="262" r:id="rId11"/>
    <p:sldId id="274" r:id="rId12"/>
    <p:sldId id="275" r:id="rId13"/>
    <p:sldId id="276" r:id="rId14"/>
    <p:sldId id="277" r:id="rId15"/>
    <p:sldId id="278" r:id="rId16"/>
    <p:sldId id="279" r:id="rId17"/>
    <p:sldId id="280" r:id="rId18"/>
    <p:sldId id="270" r:id="rId19"/>
  </p:sldIdLst>
  <p:sldSz cx="9144000" cy="5143500" type="screen16x9"/>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1pPr>
    <a:lvl2pPr marL="457200" algn="l" rtl="0" eaLnBrk="0" fontAlgn="base" hangingPunct="0">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2pPr>
    <a:lvl3pPr marL="914400" algn="l" rtl="0" eaLnBrk="0" fontAlgn="base" hangingPunct="0">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3pPr>
    <a:lvl4pPr marL="1371600" algn="l" rtl="0" eaLnBrk="0" fontAlgn="base" hangingPunct="0">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4pPr>
    <a:lvl5pPr marL="1828800" algn="l" rtl="0" eaLnBrk="0" fontAlgn="base" hangingPunct="0">
      <a:spcBef>
        <a:spcPct val="0"/>
      </a:spcBef>
      <a:spcAft>
        <a:spcPct val="0"/>
      </a:spcAft>
      <a:defRPr sz="4200" kern="1200">
        <a:solidFill>
          <a:srgbClr val="000000"/>
        </a:solidFill>
        <a:latin typeface="Gill Sans" pitchFamily="2" charset="0"/>
        <a:ea typeface="ヒラギノ角ゴ ProN W3" pitchFamily="2" charset="-128"/>
        <a:cs typeface="+mn-cs"/>
        <a:sym typeface="Gill Sans" pitchFamily="2" charset="0"/>
      </a:defRPr>
    </a:lvl5pPr>
    <a:lvl6pPr marL="22860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6pPr>
    <a:lvl7pPr marL="27432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7pPr>
    <a:lvl8pPr marL="32004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8pPr>
    <a:lvl9pPr marL="3657600" algn="l" defTabSz="914400" rtl="0" eaLnBrk="1" latinLnBrk="0" hangingPunct="1">
      <a:defRPr sz="4200" kern="1200">
        <a:solidFill>
          <a:srgbClr val="000000"/>
        </a:solidFill>
        <a:latin typeface="Gill Sans" pitchFamily="2" charset="0"/>
        <a:ea typeface="ヒラギノ角ゴ ProN W3" pitchFamily="2" charset="-128"/>
        <a:cs typeface="+mn-cs"/>
        <a:sym typeface="Gill Sans"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2" y="-25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921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1pPr>
    <a:lvl2pPr marL="4572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10242" name="Rectangle 2"/>
          <p:cNvSpPr>
            <a:spLocks noChangeArrowheads="1"/>
          </p:cNvSpPr>
          <p:nvPr>
            <p:ph type="body" idx="1"/>
          </p:nvPr>
        </p:nvSpPr>
        <p:spPr>
          <a:noFill/>
        </p:spPr>
        <p:txBody>
          <a:bodyPr/>
          <a:lstStyle/>
          <a:p>
            <a:pPr eaLnBrk="1" hangingPunct="1"/>
            <a:r>
              <a:rPr lang="en-US" smtClean="0">
                <a:latin typeface="Helvetica" pitchFamily="2" charset="0"/>
                <a:sym typeface="Helvetica" pitchFamily="2" charset="0"/>
              </a:rPr>
              <a:t>Historically, telemedicine or telehealth has been about connecting patients to the right doctors at the right time, regardless of the geographic distance between them</a:t>
            </a:r>
          </a:p>
          <a:p>
            <a:pPr eaLnBrk="1" hangingPunct="1"/>
            <a:r>
              <a:rPr lang="en-US" smtClean="0">
                <a:latin typeface="Helvetica" pitchFamily="2" charset="0"/>
                <a:sym typeface="Helvetica" pitchFamily="2" charset="0"/>
              </a:rPr>
              <a:t>Technology, especially video conferencing, is a key enabler to create these in-person like consultations</a:t>
            </a:r>
          </a:p>
          <a:p>
            <a:pPr eaLnBrk="1" hangingPunct="1"/>
            <a:endParaRPr lang="en-US" smtClean="0">
              <a:latin typeface="Helvetica" pitchFamily="2" charset="0"/>
              <a:sym typeface="Helvetica" pitchFamily="2" charset="0"/>
            </a:endParaRPr>
          </a:p>
          <a:p>
            <a:pPr eaLnBrk="1" hangingPunct="1"/>
            <a:r>
              <a:rPr lang="en-US" smtClean="0">
                <a:latin typeface="Helvetica" pitchFamily="2" charset="0"/>
                <a:sym typeface="Helvetica" pitchFamily="2" charset="0"/>
              </a:rPr>
              <a:t>Federation of State Medical Board (FSMB) – defined telemedicine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12290" name="Rectangle 2"/>
          <p:cNvSpPr>
            <a:spLocks noChangeArrowheads="1"/>
          </p:cNvSpPr>
          <p:nvPr>
            <p:ph type="body" idx="1"/>
          </p:nvPr>
        </p:nvSpPr>
        <p:spPr>
          <a:noFill/>
        </p:spPr>
        <p:txBody>
          <a:bodyPr/>
          <a:lstStyle/>
          <a:p>
            <a:pPr marL="171450" indent="-171450" eaLnBrk="1" hangingPunct="1">
              <a:buFontTx/>
              <a:buChar char="-"/>
            </a:pPr>
            <a:r>
              <a:rPr lang="en-US" smtClean="0">
                <a:latin typeface="Helvetica" pitchFamily="2" charset="0"/>
                <a:sym typeface="Helvetica" pitchFamily="2" charset="0"/>
              </a:rPr>
              <a:t>[On the 350,000 visits point] While 350,000 is a significant number there is lots of opportunity to grow, especially as you compare it to the 130 million visits to the ER that occurred just last year in the US (source: Centers for Disease Control and Prevention).</a:t>
            </a:r>
          </a:p>
          <a:p>
            <a:pPr marL="171450" indent="-171450" eaLnBrk="1" hangingPunct="1">
              <a:buFontTx/>
              <a:buChar char="-"/>
            </a:pPr>
            <a:r>
              <a:rPr lang="en-US" smtClean="0">
                <a:latin typeface="Helvetica" pitchFamily="2" charset="0"/>
                <a:sym typeface="Helvetica" pitchFamily="2" charset="0"/>
              </a:rPr>
              <a:t>Growing to 7M in 2018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15362" name="Rectangle 2"/>
          <p:cNvSpPr>
            <a:spLocks noChangeArrowheads="1"/>
          </p:cNvSpPr>
          <p:nvPr>
            <p:ph type="body" idx="1"/>
          </p:nvPr>
        </p:nvSpPr>
        <p:spPr>
          <a:noFill/>
        </p:spPr>
        <p:txBody>
          <a:bodyPr/>
          <a:lstStyle/>
          <a:p>
            <a:pPr eaLnBrk="1" hangingPunct="1"/>
            <a:r>
              <a:rPr lang="en-US" smtClean="0">
                <a:latin typeface="Helvetica" pitchFamily="2" charset="0"/>
                <a:sym typeface="Helvetica" pitchFamily="2" charset="0"/>
              </a:rPr>
              <a:t>Today and in the future telehealth is more than just getting a patient to the right doctor at the right time.</a:t>
            </a:r>
          </a:p>
          <a:p>
            <a:pPr eaLnBrk="1" hangingPunct="1"/>
            <a:r>
              <a:rPr lang="en-US" smtClean="0">
                <a:latin typeface="Helvetica" pitchFamily="2" charset="0"/>
                <a:sym typeface="Helvetica" pitchFamily="2" charset="0"/>
              </a:rPr>
              <a:t>It</a:t>
            </a:r>
            <a:r>
              <a:rPr lang="ja-JP" altLang="en-US" smtClean="0">
                <a:latin typeface="Helvetica" pitchFamily="2" charset="0"/>
                <a:sym typeface="Helvetica" pitchFamily="2" charset="0"/>
              </a:rPr>
              <a:t>’</a:t>
            </a:r>
            <a:r>
              <a:rPr lang="en-US" altLang="ja-JP" smtClean="0">
                <a:latin typeface="Helvetica" pitchFamily="2" charset="0"/>
                <a:sym typeface="Helvetica" pitchFamily="2" charset="0"/>
              </a:rPr>
              <a:t>s empowering people and medical professionals with tools and solutions to help them collaborate together to revolutionize how health is managed</a:t>
            </a:r>
            <a:endParaRPr lang="en-US" smtClean="0">
              <a:latin typeface="Helvetica" pitchFamily="2" charset="0"/>
              <a:sym typeface="Helvetica"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24578" name="Notes Placeholder 2"/>
          <p:cNvSpPr>
            <a:spLocks noGrp="1"/>
          </p:cNvSpPr>
          <p:nvPr>
            <p:ph type="body" idx="1"/>
          </p:nvPr>
        </p:nvSpPr>
        <p:spPr/>
        <p:txBody>
          <a:bodyPr/>
          <a:lstStyle/>
          <a:p>
            <a:endParaRPr lang="en-US" smtClean="0">
              <a:latin typeface="Gill Sans"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74638"/>
            <a:ext cx="2011362" cy="353695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881688" cy="353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4925"/>
            <a:ext cx="2070100" cy="459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34925"/>
            <a:ext cx="6057900" cy="459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708400" y="1119188"/>
            <a:ext cx="240665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7450" y="1119188"/>
            <a:ext cx="2406650" cy="269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anose="020B0604020202020204" pitchFamily="34" charset="0"/>
            </a:endParaRPr>
          </a:p>
        </p:txBody>
      </p:sp>
      <p:sp>
        <p:nvSpPr>
          <p:cNvPr id="4" name="Text Placeholder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370013"/>
            <a:ext cx="7886700" cy="3262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136525"/>
            <a:ext cx="20701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025" y="136525"/>
            <a:ext cx="6057900" cy="4495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993775"/>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Verb Medium" charset="0"/>
            </a:endParaRP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3708400" y="1119188"/>
            <a:ext cx="4965700" cy="269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sym typeface="Verb Medium" charset="0"/>
              </a:rPr>
              <a:t>Click to edit Master text styles</a:t>
            </a:r>
          </a:p>
          <a:p>
            <a:pPr lvl="1"/>
            <a:r>
              <a:rPr lang="en-US">
                <a:sym typeface="Verb Medium" charset="0"/>
              </a:rPr>
              <a:t>Second level</a:t>
            </a:r>
          </a:p>
          <a:p>
            <a:pPr lvl="2"/>
            <a:r>
              <a:rPr lang="en-US">
                <a:sym typeface="Verb Medium" charset="0"/>
              </a:rPr>
              <a:t>Third level</a:t>
            </a:r>
          </a:p>
          <a:p>
            <a:pPr lvl="3"/>
            <a:r>
              <a:rPr lang="en-US">
                <a:sym typeface="Verb Medium" charset="0"/>
              </a:rPr>
              <a:t>Fourth level</a:t>
            </a:r>
          </a:p>
          <a:p>
            <a:pPr lvl="4"/>
            <a:r>
              <a:rPr lang="en-US">
                <a:sym typeface="Verb Medium" charset="0"/>
              </a:rPr>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l" rtl="0" eaLnBrk="0" fontAlgn="base" hangingPunct="0">
        <a:spcBef>
          <a:spcPct val="0"/>
        </a:spcBef>
        <a:spcAft>
          <a:spcPct val="0"/>
        </a:spcAft>
        <a:defRPr sz="2400" kern="1200">
          <a:solidFill>
            <a:srgbClr val="0D7499"/>
          </a:solidFill>
          <a:latin typeface="+mj-lt"/>
          <a:ea typeface="+mj-ea"/>
          <a:cs typeface="+mj-cs"/>
          <a:sym typeface="Arial" pitchFamily="34" charset="0"/>
        </a:defRPr>
      </a:lvl1pPr>
      <a:lvl2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2pPr>
      <a:lvl3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3pPr>
      <a:lvl4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4pPr>
      <a:lvl5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5pPr>
      <a:lvl6pPr marL="4572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6pPr>
      <a:lvl7pPr marL="9144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7pPr>
      <a:lvl8pPr marL="13716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8pPr>
      <a:lvl9pPr marL="18288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9pPr>
    </p:titleStyle>
    <p:bodyStyle>
      <a:lvl1pPr marL="342900" indent="-342900" algn="l" rtl="0" eaLnBrk="0" fontAlgn="base" hangingPunct="0">
        <a:spcBef>
          <a:spcPts val="400"/>
        </a:spcBef>
        <a:spcAft>
          <a:spcPct val="0"/>
        </a:spcAft>
        <a:defRPr sz="1600" kern="1200">
          <a:solidFill>
            <a:srgbClr val="FFFFFF"/>
          </a:solidFill>
          <a:latin typeface="+mn-lt"/>
          <a:ea typeface="+mn-ea"/>
          <a:cs typeface="+mn-cs"/>
          <a:sym typeface="Verb Medium" charset="0"/>
        </a:defRPr>
      </a:lvl1pPr>
      <a:lvl2pPr marL="457200" algn="ctr" rtl="0" eaLnBrk="0" fontAlgn="base" hangingPunct="0">
        <a:spcBef>
          <a:spcPts val="500"/>
        </a:spcBef>
        <a:spcAft>
          <a:spcPct val="0"/>
        </a:spcAft>
        <a:defRPr sz="2000" kern="1200">
          <a:solidFill>
            <a:srgbClr val="FFFFFF"/>
          </a:solidFill>
          <a:latin typeface="+mn-lt"/>
          <a:ea typeface="+mn-ea"/>
          <a:cs typeface="+mn-cs"/>
          <a:sym typeface="Verb Medium" charset="0"/>
        </a:defRPr>
      </a:lvl2pPr>
      <a:lvl3pPr marL="914400" algn="ctr" rtl="0" eaLnBrk="0" fontAlgn="base" hangingPunct="0">
        <a:spcBef>
          <a:spcPts val="400"/>
        </a:spcBef>
        <a:spcAft>
          <a:spcPct val="0"/>
        </a:spcAft>
        <a:defRPr kern="1200">
          <a:solidFill>
            <a:srgbClr val="FFFFFF"/>
          </a:solidFill>
          <a:latin typeface="+mn-lt"/>
          <a:ea typeface="+mn-ea"/>
          <a:cs typeface="+mn-cs"/>
          <a:sym typeface="Verb Medium" charset="0"/>
        </a:defRPr>
      </a:lvl3pPr>
      <a:lvl4pPr marL="1371600" algn="ctr" rtl="0" eaLnBrk="0" fontAlgn="base" hangingPunct="0">
        <a:spcBef>
          <a:spcPts val="400"/>
        </a:spcBef>
        <a:spcAft>
          <a:spcPct val="0"/>
        </a:spcAft>
        <a:defRPr sz="1600" kern="1200">
          <a:solidFill>
            <a:srgbClr val="FFFFFF"/>
          </a:solidFill>
          <a:latin typeface="+mn-lt"/>
          <a:ea typeface="+mn-ea"/>
          <a:cs typeface="+mn-cs"/>
          <a:sym typeface="Verb Medium" charset="0"/>
        </a:defRPr>
      </a:lvl4pPr>
      <a:lvl5pPr marL="1828800" algn="ctr" rtl="0" eaLnBrk="0" fontAlgn="base" hangingPunct="0">
        <a:spcBef>
          <a:spcPts val="400"/>
        </a:spcBef>
        <a:spcAft>
          <a:spcPct val="0"/>
        </a:spcAft>
        <a:defRPr sz="1600" kern="1200">
          <a:solidFill>
            <a:srgbClr val="FFFFFF"/>
          </a:solidFill>
          <a:latin typeface="+mn-lt"/>
          <a:ea typeface="+mn-ea"/>
          <a:cs typeface="+mn-cs"/>
          <a:sym typeface="Verb Medium"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050" name="Object 1" hidden="1"/>
          <p:cNvGraphicFramePr>
            <a:graphicFrameLocks noChangeAspect="1"/>
          </p:cNvGraphicFramePr>
          <p:nvPr/>
        </p:nvGraphicFramePr>
        <p:xfrm>
          <a:off x="1588" y="1588"/>
          <a:ext cx="1587" cy="1587"/>
        </p:xfrm>
        <a:graphic>
          <a:graphicData uri="http://schemas.openxmlformats.org/presentationml/2006/ole">
            <p:oleObj spid="_x0000_s2050" name="think-cell Slide" r:id="rId14" imgW="38100" imgH="38100" progId="TCLayout.ActiveDocument.1">
              <p:embed/>
            </p:oleObj>
          </a:graphicData>
        </a:graphic>
      </p:graphicFrame>
      <p:sp>
        <p:nvSpPr>
          <p:cNvPr id="2051" name="Rectangle 1"/>
          <p:cNvSpPr>
            <a:spLocks noGrp="1" noChangeArrowheads="1"/>
          </p:cNvSpPr>
          <p:nvPr>
            <p:ph type="title"/>
          </p:nvPr>
        </p:nvSpPr>
        <p:spPr bwMode="auto">
          <a:xfrm>
            <a:off x="327025" y="34925"/>
            <a:ext cx="8280400" cy="571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Verb Regular" charset="0"/>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l" rtl="0" eaLnBrk="0" fontAlgn="base" hangingPunct="0">
        <a:spcBef>
          <a:spcPct val="0"/>
        </a:spcBef>
        <a:spcAft>
          <a:spcPct val="0"/>
        </a:spcAft>
        <a:defRPr sz="1600" kern="1200">
          <a:solidFill>
            <a:srgbClr val="676767"/>
          </a:solidFill>
          <a:latin typeface="+mj-lt"/>
          <a:ea typeface="+mj-ea"/>
          <a:cs typeface="+mj-cs"/>
          <a:sym typeface="Verb Regular" charset="0"/>
        </a:defRPr>
      </a:lvl1pPr>
      <a:lvl2pPr algn="l" rtl="0" eaLnBrk="0" fontAlgn="base" hangingPunct="0">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2pPr>
      <a:lvl3pPr algn="l" rtl="0" eaLnBrk="0" fontAlgn="base" hangingPunct="0">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3pPr>
      <a:lvl4pPr algn="l" rtl="0" eaLnBrk="0" fontAlgn="base" hangingPunct="0">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4pPr>
      <a:lvl5pPr algn="l" rtl="0" eaLnBrk="0" fontAlgn="base" hangingPunct="0">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5pPr>
      <a:lvl6pPr marL="457200" algn="l" rtl="0" fontAlgn="base">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6pPr>
      <a:lvl7pPr marL="914400" algn="l" rtl="0" fontAlgn="base">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7pPr>
      <a:lvl8pPr marL="1371600" algn="l" rtl="0" fontAlgn="base">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8pPr>
      <a:lvl9pPr marL="1828800" algn="l" rtl="0" fontAlgn="base">
        <a:spcBef>
          <a:spcPct val="0"/>
        </a:spcBef>
        <a:spcAft>
          <a:spcPct val="0"/>
        </a:spcAft>
        <a:defRPr sz="1600">
          <a:solidFill>
            <a:srgbClr val="676767"/>
          </a:solidFill>
          <a:latin typeface="Verb Regular" charset="0"/>
          <a:ea typeface="ヒラギノ角ゴ ProN W3" charset="0"/>
          <a:cs typeface="ヒラギノ角ゴ ProN W3" charset="0"/>
          <a:sym typeface="Verb Regular" charset="0"/>
        </a:defRPr>
      </a:lvl9pPr>
    </p:titleStyle>
    <p:bodyStyle>
      <a:lvl1pPr marL="228600" indent="-228600" algn="l" rtl="0" eaLnBrk="0" fontAlgn="base" hangingPunct="0">
        <a:spcBef>
          <a:spcPts val="500"/>
        </a:spcBef>
        <a:spcAft>
          <a:spcPct val="0"/>
        </a:spcAft>
        <a:buClr>
          <a:srgbClr val="000000"/>
        </a:buClr>
        <a:buSzPct val="100000"/>
        <a:buFont typeface="Arial" pitchFamily="34" charset="0"/>
        <a:buChar char="•"/>
        <a:defRPr sz="2000" kern="1200">
          <a:solidFill>
            <a:schemeClr val="tx1"/>
          </a:solidFill>
          <a:latin typeface="+mn-lt"/>
          <a:ea typeface="+mn-ea"/>
          <a:cs typeface="+mn-cs"/>
          <a:sym typeface="Arial" pitchFamily="34" charset="0"/>
        </a:defRPr>
      </a:lvl1pPr>
      <a:lvl2pPr marL="231775" indent="225425" algn="l" rtl="0" eaLnBrk="0" fontAlgn="base" hangingPunct="0">
        <a:spcBef>
          <a:spcPts val="500"/>
        </a:spcBef>
        <a:spcAft>
          <a:spcPct val="0"/>
        </a:spcAft>
        <a:buClr>
          <a:srgbClr val="000000"/>
        </a:buClr>
        <a:buSzPct val="100000"/>
        <a:buFont typeface="Arial" pitchFamily="34" charset="0"/>
        <a:defRPr sz="2000" kern="1200">
          <a:solidFill>
            <a:schemeClr val="tx1"/>
          </a:solidFill>
          <a:latin typeface="+mn-lt"/>
          <a:ea typeface="+mn-ea"/>
          <a:cs typeface="+mn-cs"/>
          <a:sym typeface="Arial" pitchFamily="34" charset="0"/>
        </a:defRPr>
      </a:lvl2pPr>
      <a:lvl3pPr marL="688975" indent="-231775" algn="l" rtl="0" eaLnBrk="0" fontAlgn="base" hangingPunct="0">
        <a:spcBef>
          <a:spcPts val="400"/>
        </a:spcBef>
        <a:spcAft>
          <a:spcPct val="0"/>
        </a:spcAft>
        <a:buClr>
          <a:srgbClr val="000000"/>
        </a:buClr>
        <a:buSzPct val="100000"/>
        <a:buFont typeface="Arial" pitchFamily="34" charset="0"/>
        <a:buChar char="•"/>
        <a:defRPr kern="1200">
          <a:solidFill>
            <a:schemeClr val="tx1"/>
          </a:solidFill>
          <a:latin typeface="+mn-lt"/>
          <a:ea typeface="+mn-ea"/>
          <a:cs typeface="+mn-cs"/>
          <a:sym typeface="Arial" pitchFamily="34" charset="0"/>
        </a:defRPr>
      </a:lvl3pPr>
      <a:lvl4pPr marL="914400" indent="-225425"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4pPr>
      <a:lvl5pPr marL="1144588" indent="-230188"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rtl="0" eaLnBrk="0" fontAlgn="base" hangingPunct="0">
        <a:spcBef>
          <a:spcPct val="0"/>
        </a:spcBef>
        <a:spcAft>
          <a:spcPct val="0"/>
        </a:spcAft>
        <a:defRPr sz="2400" kern="1200">
          <a:solidFill>
            <a:srgbClr val="0D7499"/>
          </a:solidFill>
          <a:latin typeface="+mj-lt"/>
          <a:ea typeface="+mj-ea"/>
          <a:cs typeface="+mj-cs"/>
          <a:sym typeface="Arial" pitchFamily="34" charset="0"/>
        </a:defRPr>
      </a:lvl1pPr>
      <a:lvl2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2pPr>
      <a:lvl3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3pPr>
      <a:lvl4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4pPr>
      <a:lvl5pPr algn="l" rtl="0" eaLnBrk="0" fontAlgn="base" hangingPunct="0">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itchFamily="34" charset="0"/>
        </a:defRPr>
      </a:lvl5pPr>
      <a:lvl6pPr marL="4572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6pPr>
      <a:lvl7pPr marL="9144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7pPr>
      <a:lvl8pPr marL="13716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8pPr>
      <a:lvl9pPr marL="1828800" algn="l" rtl="0" fontAlgn="base">
        <a:spcBef>
          <a:spcPct val="0"/>
        </a:spcBef>
        <a:spcAft>
          <a:spcPct val="0"/>
        </a:spcAft>
        <a:defRPr sz="2400">
          <a:solidFill>
            <a:srgbClr val="0D7499"/>
          </a:solidFill>
          <a:latin typeface="Arial" panose="020B0604020202020204" pitchFamily="34" charset="0"/>
          <a:ea typeface="ヒラギノ角ゴ ProN W3" charset="0"/>
          <a:cs typeface="ヒラギノ角ゴ ProN W3" charset="0"/>
          <a:sym typeface="Arial" panose="020B0604020202020204" pitchFamily="34" charset="0"/>
        </a:defRPr>
      </a:lvl9pPr>
    </p:titleStyle>
    <p:bodyStyle>
      <a:lvl1pPr marL="228600" indent="-228600" algn="l" rtl="0" eaLnBrk="0" fontAlgn="base" hangingPunct="0">
        <a:spcBef>
          <a:spcPts val="500"/>
        </a:spcBef>
        <a:spcAft>
          <a:spcPct val="0"/>
        </a:spcAft>
        <a:buClr>
          <a:srgbClr val="000000"/>
        </a:buClr>
        <a:buSzPct val="100000"/>
        <a:buFont typeface="Arial" pitchFamily="34" charset="0"/>
        <a:buChar char="•"/>
        <a:defRPr sz="2000" kern="1200">
          <a:solidFill>
            <a:schemeClr val="tx1"/>
          </a:solidFill>
          <a:latin typeface="+mn-lt"/>
          <a:ea typeface="+mn-ea"/>
          <a:cs typeface="+mn-cs"/>
          <a:sym typeface="Arial" pitchFamily="34" charset="0"/>
        </a:defRPr>
      </a:lvl1pPr>
      <a:lvl2pPr marL="231775" indent="225425" algn="l" rtl="0" eaLnBrk="0" fontAlgn="base" hangingPunct="0">
        <a:spcBef>
          <a:spcPts val="500"/>
        </a:spcBef>
        <a:spcAft>
          <a:spcPct val="0"/>
        </a:spcAft>
        <a:buClr>
          <a:srgbClr val="000000"/>
        </a:buClr>
        <a:buSzPct val="100000"/>
        <a:buFont typeface="Arial" pitchFamily="34" charset="0"/>
        <a:defRPr sz="2000" kern="1200">
          <a:solidFill>
            <a:schemeClr val="tx1"/>
          </a:solidFill>
          <a:latin typeface="+mn-lt"/>
          <a:ea typeface="+mn-ea"/>
          <a:cs typeface="+mn-cs"/>
          <a:sym typeface="Arial" pitchFamily="34" charset="0"/>
        </a:defRPr>
      </a:lvl2pPr>
      <a:lvl3pPr marL="688975" indent="-231775" algn="l" rtl="0" eaLnBrk="0" fontAlgn="base" hangingPunct="0">
        <a:spcBef>
          <a:spcPts val="400"/>
        </a:spcBef>
        <a:spcAft>
          <a:spcPct val="0"/>
        </a:spcAft>
        <a:buClr>
          <a:srgbClr val="000000"/>
        </a:buClr>
        <a:buSzPct val="100000"/>
        <a:buFont typeface="Arial" pitchFamily="34" charset="0"/>
        <a:buChar char="•"/>
        <a:defRPr kern="1200">
          <a:solidFill>
            <a:schemeClr val="tx1"/>
          </a:solidFill>
          <a:latin typeface="+mn-lt"/>
          <a:ea typeface="+mn-ea"/>
          <a:cs typeface="+mn-cs"/>
          <a:sym typeface="Arial" pitchFamily="34" charset="0"/>
        </a:defRPr>
      </a:lvl3pPr>
      <a:lvl4pPr marL="914400" indent="-225425"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4pPr>
      <a:lvl5pPr marL="1144588" indent="-230188"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E7BA5"/>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327025" y="136525"/>
            <a:ext cx="8280400" cy="35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b" anchorCtr="0" compatLnSpc="1">
            <a:prstTxWarp prst="textNoShape">
              <a:avLst/>
            </a:prstTxWarp>
          </a:bodyPr>
          <a:lstStyle/>
          <a:p>
            <a:pPr lvl="0"/>
            <a:r>
              <a:rPr lang="en-US">
                <a:sym typeface="Verb Regular" charset="0"/>
              </a:rPr>
              <a:t>Click to edit Master title style</a:t>
            </a:r>
          </a:p>
        </p:txBody>
      </p:sp>
      <p:sp>
        <p:nvSpPr>
          <p:cNvPr id="4099" name="Line 2"/>
          <p:cNvSpPr>
            <a:spLocks noChangeShapeType="1"/>
          </p:cNvSpPr>
          <p:nvPr/>
        </p:nvSpPr>
        <p:spPr bwMode="auto">
          <a:xfrm rot="10800000" flipH="1">
            <a:off x="330200" y="493713"/>
            <a:ext cx="8296275" cy="0"/>
          </a:xfrm>
          <a:prstGeom prst="line">
            <a:avLst/>
          </a:prstGeom>
          <a:noFill/>
          <a:ln w="38100">
            <a:solidFill>
              <a:srgbClr val="B3B3B3"/>
            </a:solidFill>
            <a:miter lim="800000"/>
            <a:headEnd/>
            <a:tailEnd/>
          </a:ln>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eaLnBrk="0" fontAlgn="base" hangingPunct="0">
        <a:spcBef>
          <a:spcPct val="0"/>
        </a:spcBef>
        <a:spcAft>
          <a:spcPct val="0"/>
        </a:spcAft>
        <a:defRPr sz="2200" kern="1200">
          <a:solidFill>
            <a:srgbClr val="FFFFFF"/>
          </a:solidFill>
          <a:latin typeface="+mj-lt"/>
          <a:ea typeface="+mj-ea"/>
          <a:cs typeface="+mj-cs"/>
          <a:sym typeface="Verb Regular" charset="0"/>
        </a:defRPr>
      </a:lvl1pPr>
      <a:lvl2pPr algn="l" rtl="0" eaLnBrk="0" fontAlgn="base" hangingPunct="0">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2pPr>
      <a:lvl3pPr algn="l" rtl="0" eaLnBrk="0" fontAlgn="base" hangingPunct="0">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3pPr>
      <a:lvl4pPr algn="l" rtl="0" eaLnBrk="0" fontAlgn="base" hangingPunct="0">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4pPr>
      <a:lvl5pPr algn="l" rtl="0" eaLnBrk="0" fontAlgn="base" hangingPunct="0">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5pPr>
      <a:lvl6pPr marL="457200" algn="l" rtl="0" fontAlgn="base">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6pPr>
      <a:lvl7pPr marL="914400" algn="l" rtl="0" fontAlgn="base">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7pPr>
      <a:lvl8pPr marL="1371600" algn="l" rtl="0" fontAlgn="base">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8pPr>
      <a:lvl9pPr marL="1828800" algn="l" rtl="0" fontAlgn="base">
        <a:spcBef>
          <a:spcPct val="0"/>
        </a:spcBef>
        <a:spcAft>
          <a:spcPct val="0"/>
        </a:spcAft>
        <a:defRPr sz="2200">
          <a:solidFill>
            <a:srgbClr val="FFFFFF"/>
          </a:solidFill>
          <a:latin typeface="Verb Regular" charset="0"/>
          <a:ea typeface="ヒラギノ角ゴ ProN W3" charset="0"/>
          <a:cs typeface="ヒラギノ角ゴ ProN W3" charset="0"/>
          <a:sym typeface="Verb Regular" charset="0"/>
        </a:defRPr>
      </a:lvl9pPr>
    </p:titleStyle>
    <p:bodyStyle>
      <a:lvl1pPr marL="228600" indent="-228600" algn="l" rtl="0" eaLnBrk="0" fontAlgn="base" hangingPunct="0">
        <a:spcBef>
          <a:spcPts val="500"/>
        </a:spcBef>
        <a:spcAft>
          <a:spcPct val="0"/>
        </a:spcAft>
        <a:buClr>
          <a:srgbClr val="000000"/>
        </a:buClr>
        <a:buSzPct val="100000"/>
        <a:buFont typeface="Arial" pitchFamily="34" charset="0"/>
        <a:buChar char="•"/>
        <a:defRPr sz="2000" kern="1200">
          <a:solidFill>
            <a:schemeClr val="tx1"/>
          </a:solidFill>
          <a:latin typeface="+mn-lt"/>
          <a:ea typeface="+mn-ea"/>
          <a:cs typeface="+mn-cs"/>
          <a:sym typeface="Arial" pitchFamily="34" charset="0"/>
        </a:defRPr>
      </a:lvl1pPr>
      <a:lvl2pPr marL="231775" indent="225425" algn="l" rtl="0" eaLnBrk="0" fontAlgn="base" hangingPunct="0">
        <a:spcBef>
          <a:spcPts val="500"/>
        </a:spcBef>
        <a:spcAft>
          <a:spcPct val="0"/>
        </a:spcAft>
        <a:buClr>
          <a:srgbClr val="000000"/>
        </a:buClr>
        <a:buSzPct val="100000"/>
        <a:buFont typeface="Arial" pitchFamily="34" charset="0"/>
        <a:defRPr sz="2000" kern="1200">
          <a:solidFill>
            <a:schemeClr val="tx1"/>
          </a:solidFill>
          <a:latin typeface="+mn-lt"/>
          <a:ea typeface="+mn-ea"/>
          <a:cs typeface="+mn-cs"/>
          <a:sym typeface="Arial" pitchFamily="34" charset="0"/>
        </a:defRPr>
      </a:lvl2pPr>
      <a:lvl3pPr marL="688975" indent="-231775" algn="l" rtl="0" eaLnBrk="0" fontAlgn="base" hangingPunct="0">
        <a:spcBef>
          <a:spcPts val="400"/>
        </a:spcBef>
        <a:spcAft>
          <a:spcPct val="0"/>
        </a:spcAft>
        <a:buClr>
          <a:srgbClr val="000000"/>
        </a:buClr>
        <a:buSzPct val="100000"/>
        <a:buFont typeface="Arial" pitchFamily="34" charset="0"/>
        <a:buChar char="•"/>
        <a:defRPr kern="1200">
          <a:solidFill>
            <a:schemeClr val="tx1"/>
          </a:solidFill>
          <a:latin typeface="+mn-lt"/>
          <a:ea typeface="+mn-ea"/>
          <a:cs typeface="+mn-cs"/>
          <a:sym typeface="Arial" pitchFamily="34" charset="0"/>
        </a:defRPr>
      </a:lvl3pPr>
      <a:lvl4pPr marL="914400" indent="-225425"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4pPr>
      <a:lvl5pPr marL="1144588" indent="-230188" algn="l" rtl="0" eaLnBrk="0" fontAlgn="base" hangingPunct="0">
        <a:spcBef>
          <a:spcPts val="400"/>
        </a:spcBef>
        <a:spcAft>
          <a:spcPct val="0"/>
        </a:spcAft>
        <a:buClr>
          <a:srgbClr val="000000"/>
        </a:buClr>
        <a:buSzPct val="100000"/>
        <a:buFont typeface="Arial" pitchFamily="34" charset="0"/>
        <a:buChar char="»"/>
        <a:defRPr sz="1600" kern="1200">
          <a:solidFill>
            <a:schemeClr val="tx1"/>
          </a:solidFill>
          <a:latin typeface="+mn-lt"/>
          <a:ea typeface="+mn-ea"/>
          <a:cs typeface="+mn-cs"/>
          <a:sym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oleObject" Target="../embeddings/oleObject3.bin"/><Relationship Id="rId7"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www.aviziatech.com" TargetMode="External"/><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a:xfrm>
            <a:off x="3644900" y="3544888"/>
            <a:ext cx="4965700" cy="381000"/>
          </a:xfrm>
        </p:spPr>
        <p:txBody>
          <a:bodyPr/>
          <a:lstStyle/>
          <a:p>
            <a:pPr marL="0" indent="0" eaLnBrk="1" hangingPunct="1">
              <a:defRPr/>
            </a:pPr>
            <a:r>
              <a:rPr lang="en-US" sz="1800"/>
              <a:t>September 2014</a:t>
            </a:r>
          </a:p>
        </p:txBody>
      </p:sp>
      <p:sp>
        <p:nvSpPr>
          <p:cNvPr id="5123" name="Rectangle 2"/>
          <p:cNvSpPr>
            <a:spLocks noGrp="1" noChangeArrowheads="1"/>
          </p:cNvSpPr>
          <p:nvPr>
            <p:ph type="title"/>
          </p:nvPr>
        </p:nvSpPr>
        <p:spPr bwMode="auto">
          <a:xfrm>
            <a:off x="3581400" y="2927350"/>
            <a:ext cx="5562600" cy="5969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38100" tIns="38100" rIns="38100" bIns="38100" numCol="1" anchor="b" anchorCtr="0" compatLnSpc="1">
            <a:prstTxWarp prst="textNoShape">
              <a:avLst/>
            </a:prstTxWarp>
          </a:bodyPr>
          <a:lstStyle/>
          <a:p>
            <a:pPr eaLnBrk="1" hangingPunct="1">
              <a:defRPr/>
            </a:pPr>
            <a:r>
              <a:rPr lang="en-US" sz="2700">
                <a:solidFill>
                  <a:srgbClr val="FFFFFF"/>
                </a:solidFill>
                <a:latin typeface="Verb Regular" charset="0"/>
                <a:cs typeface="Verb Regular" charset="0"/>
                <a:sym typeface="Verb Regular" charset="0"/>
              </a:rPr>
              <a:t>Health TechNet - Telemedicine</a:t>
            </a:r>
            <a:endParaRPr lang="en-US" sz="2700">
              <a:solidFill>
                <a:srgbClr val="FFFFFF"/>
              </a:solidFill>
              <a:latin typeface="Verb Regular" charset="0"/>
              <a:sym typeface="Verb Regular" charset="0"/>
            </a:endParaRPr>
          </a:p>
        </p:txBody>
      </p:sp>
      <p:pic>
        <p:nvPicPr>
          <p:cNvPr id="6147" name="Picture 3"/>
          <p:cNvPicPr>
            <a:picLocks noChangeAspect="1" noChangeArrowheads="1"/>
          </p:cNvPicPr>
          <p:nvPr/>
        </p:nvPicPr>
        <p:blipFill>
          <a:blip r:embed="rId2" cstate="print"/>
          <a:srcRect/>
          <a:stretch>
            <a:fillRect/>
          </a:stretch>
        </p:blipFill>
        <p:spPr bwMode="auto">
          <a:xfrm>
            <a:off x="495300" y="4341813"/>
            <a:ext cx="1981200" cy="687387"/>
          </a:xfrm>
          <a:prstGeom prst="rect">
            <a:avLst/>
          </a:prstGeom>
          <a:noFill/>
          <a:ln w="12700">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7411" name="Rectangle 2"/>
          <p:cNvSpPr>
            <a:spLocks noGrp="1" noChangeArrowheads="1"/>
          </p:cNvSpPr>
          <p:nvPr>
            <p:ph type="title"/>
          </p:nvPr>
        </p:nvSpPr>
        <p:spPr/>
        <p:txBody>
          <a:bodyPr/>
          <a:lstStyle/>
          <a:p>
            <a:pPr eaLnBrk="1" hangingPunct="1"/>
            <a:r>
              <a:rPr lang="en-US" smtClean="0"/>
              <a:t>…which coupled with a slower increase in Physicians is creating a significant challenge</a:t>
            </a:r>
          </a:p>
        </p:txBody>
      </p:sp>
      <p:grpSp>
        <p:nvGrpSpPr>
          <p:cNvPr id="18435" name="Group 13"/>
          <p:cNvGrpSpPr>
            <a:grpSpLocks/>
          </p:cNvGrpSpPr>
          <p:nvPr/>
        </p:nvGrpSpPr>
        <p:grpSpPr bwMode="auto">
          <a:xfrm>
            <a:off x="1389063" y="868363"/>
            <a:ext cx="6134100" cy="3962400"/>
            <a:chOff x="0" y="0"/>
            <a:chExt cx="3863" cy="2496"/>
          </a:xfrm>
        </p:grpSpPr>
        <p:sp>
          <p:nvSpPr>
            <p:cNvPr id="18445" name="AutoShape 3"/>
            <p:cNvSpPr>
              <a:spLocks/>
            </p:cNvSpPr>
            <p:nvPr/>
          </p:nvSpPr>
          <p:spPr bwMode="auto">
            <a:xfrm>
              <a:off x="0" y="0"/>
              <a:ext cx="3863" cy="2496"/>
            </a:xfrm>
            <a:prstGeom prst="roundRect">
              <a:avLst>
                <a:gd name="adj" fmla="val 7546"/>
              </a:avLst>
            </a:prstGeom>
            <a:solidFill>
              <a:srgbClr val="FFFFFF"/>
            </a:solidFill>
            <a:ln w="12700">
              <a:noFill/>
              <a:miter lim="800000"/>
              <a:headEnd/>
              <a:tailEnd/>
            </a:ln>
          </p:spPr>
          <p:txBody>
            <a:bodyPr lIns="0" tIns="0" rIns="0" bIns="0"/>
            <a:lstStyle/>
            <a:p>
              <a:pPr algn="ctr" eaLnBrk="1" hangingPunct="1"/>
              <a:endParaRPr lang="en-US"/>
            </a:p>
          </p:txBody>
        </p:sp>
        <p:sp>
          <p:nvSpPr>
            <p:cNvPr id="18446" name="Rectangle 4"/>
            <p:cNvSpPr>
              <a:spLocks/>
            </p:cNvSpPr>
            <p:nvPr/>
          </p:nvSpPr>
          <p:spPr bwMode="auto">
            <a:xfrm>
              <a:off x="82" y="56"/>
              <a:ext cx="3699" cy="180"/>
            </a:xfrm>
            <a:prstGeom prst="rect">
              <a:avLst/>
            </a:prstGeom>
            <a:noFill/>
            <a:ln w="12700">
              <a:noFill/>
              <a:miter lim="800000"/>
              <a:headEnd/>
              <a:tailEnd/>
            </a:ln>
          </p:spPr>
          <p:txBody>
            <a:bodyPr lIns="0" tIns="0" rIns="0" bIns="0"/>
            <a:lstStyle/>
            <a:p>
              <a:pPr algn="ctr" eaLnBrk="1" hangingPunct="1"/>
              <a:r>
                <a:rPr lang="en-US" sz="1300">
                  <a:solidFill>
                    <a:srgbClr val="4D4D4D"/>
                  </a:solidFill>
                  <a:latin typeface="Verb Regular Bold" charset="0"/>
                  <a:sym typeface="Verb Regular Bold" charset="0"/>
                </a:rPr>
                <a:t>Supply and Demand of Physicians in the U.S.</a:t>
              </a:r>
            </a:p>
          </p:txBody>
        </p:sp>
      </p:grpSp>
      <p:graphicFrame>
        <p:nvGraphicFramePr>
          <p:cNvPr id="18436" name="Object 5"/>
          <p:cNvGraphicFramePr>
            <a:graphicFrameLocks/>
          </p:cNvGraphicFramePr>
          <p:nvPr/>
        </p:nvGraphicFramePr>
        <p:xfrm>
          <a:off x="1978025" y="1679575"/>
          <a:ext cx="5368925" cy="2741613"/>
        </p:xfrm>
        <a:graphic>
          <a:graphicData uri="http://schemas.openxmlformats.org/presentationml/2006/ole">
            <p:oleObj spid="_x0000_s18436" name="Chart" r:id="rId3" imgW="7544910" imgH="3853521" progId="MSGraph.Chart.8">
              <p:embed/>
            </p:oleObj>
          </a:graphicData>
        </a:graphic>
      </p:graphicFrame>
      <p:grpSp>
        <p:nvGrpSpPr>
          <p:cNvPr id="18437" name="Group 14"/>
          <p:cNvGrpSpPr>
            <a:grpSpLocks/>
          </p:cNvGrpSpPr>
          <p:nvPr/>
        </p:nvGrpSpPr>
        <p:grpSpPr bwMode="auto">
          <a:xfrm>
            <a:off x="1389063" y="868363"/>
            <a:ext cx="6134100" cy="3962400"/>
            <a:chOff x="0" y="0"/>
            <a:chExt cx="3863" cy="2496"/>
          </a:xfrm>
        </p:grpSpPr>
        <p:sp>
          <p:nvSpPr>
            <p:cNvPr id="18438" name="Rectangle 6"/>
            <p:cNvSpPr>
              <a:spLocks/>
            </p:cNvSpPr>
            <p:nvPr/>
          </p:nvSpPr>
          <p:spPr bwMode="auto">
            <a:xfrm>
              <a:off x="365" y="327"/>
              <a:ext cx="1268" cy="114"/>
            </a:xfrm>
            <a:prstGeom prst="rect">
              <a:avLst/>
            </a:prstGeom>
            <a:noFill/>
            <a:ln w="25400">
              <a:noFill/>
              <a:miter lim="800000"/>
              <a:headEnd/>
              <a:tailEnd/>
            </a:ln>
          </p:spPr>
          <p:txBody>
            <a:bodyPr lIns="0" tIns="0" rIns="0" bIns="0" anchor="b"/>
            <a:lstStyle/>
            <a:p>
              <a:pPr eaLnBrk="1" hangingPunct="1"/>
              <a:r>
                <a:rPr lang="en-US" sz="1200">
                  <a:solidFill>
                    <a:srgbClr val="343434"/>
                  </a:solidFill>
                  <a:latin typeface="Calibri" pitchFamily="34" charset="0"/>
                  <a:sym typeface="Calibri" pitchFamily="34" charset="0"/>
                </a:rPr>
                <a:t>Number of physicians</a:t>
              </a:r>
            </a:p>
          </p:txBody>
        </p:sp>
        <p:sp>
          <p:nvSpPr>
            <p:cNvPr id="18439" name="Line 7"/>
            <p:cNvSpPr>
              <a:spLocks noChangeShapeType="1"/>
            </p:cNvSpPr>
            <p:nvPr/>
          </p:nvSpPr>
          <p:spPr bwMode="auto">
            <a:xfrm>
              <a:off x="774" y="766"/>
              <a:ext cx="205" cy="0"/>
            </a:xfrm>
            <a:prstGeom prst="line">
              <a:avLst/>
            </a:prstGeom>
            <a:noFill/>
            <a:ln w="19050">
              <a:solidFill>
                <a:srgbClr val="E48A00"/>
              </a:solidFill>
              <a:miter lim="800000"/>
              <a:headEnd/>
              <a:tailEnd/>
            </a:ln>
          </p:spPr>
          <p:txBody>
            <a:bodyPr lIns="0" tIns="0" rIns="0" bIns="0"/>
            <a:lstStyle/>
            <a:p>
              <a:endParaRPr lang="en-US"/>
            </a:p>
          </p:txBody>
        </p:sp>
        <p:sp>
          <p:nvSpPr>
            <p:cNvPr id="18440" name="Line 8"/>
            <p:cNvSpPr>
              <a:spLocks noChangeShapeType="1"/>
            </p:cNvSpPr>
            <p:nvPr/>
          </p:nvSpPr>
          <p:spPr bwMode="auto">
            <a:xfrm>
              <a:off x="774" y="616"/>
              <a:ext cx="205" cy="0"/>
            </a:xfrm>
            <a:prstGeom prst="line">
              <a:avLst/>
            </a:prstGeom>
            <a:noFill/>
            <a:ln w="19050">
              <a:solidFill>
                <a:srgbClr val="0091CE"/>
              </a:solidFill>
              <a:miter lim="800000"/>
              <a:headEnd/>
              <a:tailEnd/>
            </a:ln>
          </p:spPr>
          <p:txBody>
            <a:bodyPr lIns="0" tIns="0" rIns="0" bIns="0"/>
            <a:lstStyle/>
            <a:p>
              <a:endParaRPr lang="en-US"/>
            </a:p>
          </p:txBody>
        </p:sp>
        <p:sp>
          <p:nvSpPr>
            <p:cNvPr id="18441" name="Rectangle 9"/>
            <p:cNvSpPr>
              <a:spLocks/>
            </p:cNvSpPr>
            <p:nvPr/>
          </p:nvSpPr>
          <p:spPr bwMode="auto">
            <a:xfrm>
              <a:off x="1027" y="705"/>
              <a:ext cx="584" cy="131"/>
            </a:xfrm>
            <a:prstGeom prst="rect">
              <a:avLst/>
            </a:prstGeom>
            <a:noFill/>
            <a:ln w="25400">
              <a:noFill/>
              <a:miter lim="800000"/>
              <a:headEnd/>
              <a:tailEnd/>
            </a:ln>
          </p:spPr>
          <p:txBody>
            <a:bodyPr lIns="0" tIns="0" rIns="0" bIns="0" anchor="ctr"/>
            <a:lstStyle/>
            <a:p>
              <a:pPr eaLnBrk="1" hangingPunct="1"/>
              <a:r>
                <a:rPr lang="en-US" sz="1200">
                  <a:solidFill>
                    <a:srgbClr val="343434"/>
                  </a:solidFill>
                  <a:latin typeface="Verb Regular" charset="0"/>
                  <a:sym typeface="Verb Regular" charset="0"/>
                </a:rPr>
                <a:t>09/17/14</a:t>
              </a:r>
            </a:p>
          </p:txBody>
        </p:sp>
        <p:sp>
          <p:nvSpPr>
            <p:cNvPr id="18442" name="Rectangle 10"/>
            <p:cNvSpPr>
              <a:spLocks/>
            </p:cNvSpPr>
            <p:nvPr/>
          </p:nvSpPr>
          <p:spPr bwMode="auto">
            <a:xfrm>
              <a:off x="1027" y="555"/>
              <a:ext cx="584" cy="131"/>
            </a:xfrm>
            <a:prstGeom prst="rect">
              <a:avLst/>
            </a:prstGeom>
            <a:noFill/>
            <a:ln w="25400">
              <a:noFill/>
              <a:miter lim="800000"/>
              <a:headEnd/>
              <a:tailEnd/>
            </a:ln>
          </p:spPr>
          <p:txBody>
            <a:bodyPr lIns="0" tIns="0" rIns="0" bIns="0" anchor="ctr"/>
            <a:lstStyle/>
            <a:p>
              <a:pPr eaLnBrk="1" hangingPunct="1"/>
              <a:r>
                <a:rPr lang="en-US" sz="1200">
                  <a:solidFill>
                    <a:srgbClr val="343434"/>
                  </a:solidFill>
                  <a:latin typeface="Verb Regular" charset="0"/>
                  <a:sym typeface="Verb Regular" charset="0"/>
                </a:rPr>
                <a:t>09/17/14</a:t>
              </a:r>
            </a:p>
          </p:txBody>
        </p:sp>
        <p:sp>
          <p:nvSpPr>
            <p:cNvPr id="18443" name="Rectangle 11"/>
            <p:cNvSpPr>
              <a:spLocks/>
            </p:cNvSpPr>
            <p:nvPr/>
          </p:nvSpPr>
          <p:spPr bwMode="auto">
            <a:xfrm>
              <a:off x="2617" y="910"/>
              <a:ext cx="1158" cy="360"/>
            </a:xfrm>
            <a:prstGeom prst="rect">
              <a:avLst/>
            </a:prstGeom>
            <a:solidFill>
              <a:srgbClr val="FFFFFF"/>
            </a:solidFill>
            <a:ln w="12700">
              <a:solidFill>
                <a:srgbClr val="BFBFBF"/>
              </a:solidFill>
              <a:miter lim="800000"/>
              <a:headEnd/>
              <a:tailEnd/>
            </a:ln>
          </p:spPr>
          <p:txBody>
            <a:bodyPr lIns="0" tIns="0" rIns="0" bIns="0"/>
            <a:lstStyle/>
            <a:p>
              <a:pPr algn="ctr" eaLnBrk="1" hangingPunct="1"/>
              <a:r>
                <a:rPr lang="en-US" sz="1000">
                  <a:solidFill>
                    <a:schemeClr val="tx1"/>
                  </a:solidFill>
                  <a:latin typeface="Verb Regular" charset="0"/>
                  <a:sym typeface="Verb Regular" charset="0"/>
                </a:rPr>
                <a:t>Projected gap of ~130,000 doctors in 10 years</a:t>
              </a:r>
            </a:p>
          </p:txBody>
        </p:sp>
        <p:sp>
          <p:nvSpPr>
            <p:cNvPr id="18444" name="Rectangle 12"/>
            <p:cNvSpPr>
              <a:spLocks/>
            </p:cNvSpPr>
            <p:nvPr/>
          </p:nvSpPr>
          <p:spPr bwMode="auto">
            <a:xfrm>
              <a:off x="435" y="2324"/>
              <a:ext cx="2971" cy="131"/>
            </a:xfrm>
            <a:prstGeom prst="rect">
              <a:avLst/>
            </a:prstGeom>
            <a:noFill/>
            <a:ln w="12700" cap="rnd">
              <a:noFill/>
              <a:round/>
              <a:headEnd/>
              <a:tailEnd/>
            </a:ln>
          </p:spPr>
          <p:txBody>
            <a:bodyPr lIns="0" tIns="0" rIns="0" bIns="0"/>
            <a:lstStyle/>
            <a:p>
              <a:pPr eaLnBrk="1" hangingPunct="1"/>
              <a:r>
                <a:rPr lang="en-US" sz="1000">
                  <a:solidFill>
                    <a:srgbClr val="343434"/>
                  </a:solidFill>
                  <a:latin typeface="Verb Light Italic" charset="0"/>
                  <a:sym typeface="Verb Light Italic" charset="0"/>
                </a:rPr>
                <a:t>Source: Association of American Medical Colleges</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8435" name="Rectangle 2"/>
          <p:cNvSpPr>
            <a:spLocks noGrp="1" noChangeArrowheads="1"/>
          </p:cNvSpPr>
          <p:nvPr>
            <p:ph type="title"/>
          </p:nvPr>
        </p:nvSpPr>
        <p:spPr>
          <a:xfrm>
            <a:off x="327025" y="47625"/>
            <a:ext cx="8280400" cy="571500"/>
          </a:xfrm>
        </p:spPr>
        <p:txBody>
          <a:bodyPr/>
          <a:lstStyle/>
          <a:p>
            <a:pPr eaLnBrk="1" hangingPunct="1">
              <a:defRPr/>
            </a:pPr>
            <a:r>
              <a:rPr lang="en-US"/>
              <a:t>How providers get paid is changing</a:t>
            </a:r>
          </a:p>
        </p:txBody>
      </p:sp>
      <p:sp>
        <p:nvSpPr>
          <p:cNvPr id="19459" name="Rectangle 3"/>
          <p:cNvSpPr>
            <a:spLocks/>
          </p:cNvSpPr>
          <p:nvPr/>
        </p:nvSpPr>
        <p:spPr bwMode="auto">
          <a:xfrm>
            <a:off x="419100" y="857250"/>
            <a:ext cx="4279900" cy="457200"/>
          </a:xfrm>
          <a:prstGeom prst="rect">
            <a:avLst/>
          </a:prstGeom>
          <a:noFill/>
          <a:ln w="12700">
            <a:noFill/>
            <a:miter lim="800000"/>
            <a:headEnd/>
            <a:tailEnd/>
          </a:ln>
        </p:spPr>
        <p:txBody>
          <a:bodyPr lIns="0" tIns="0" rIns="0" bIns="0"/>
          <a:lstStyle/>
          <a:p>
            <a:pPr eaLnBrk="1" hangingPunct="1"/>
            <a:r>
              <a:rPr lang="en-US" sz="1400">
                <a:solidFill>
                  <a:srgbClr val="343434"/>
                </a:solidFill>
                <a:latin typeface="Verb Regular" charset="0"/>
                <a:sym typeface="Verb Regular" charset="0"/>
              </a:rPr>
              <a:t>From fee for service to accountable care</a:t>
            </a:r>
          </a:p>
        </p:txBody>
      </p:sp>
      <p:sp>
        <p:nvSpPr>
          <p:cNvPr id="19460" name="Rectangle 4"/>
          <p:cNvSpPr>
            <a:spLocks/>
          </p:cNvSpPr>
          <p:nvPr/>
        </p:nvSpPr>
        <p:spPr bwMode="auto">
          <a:xfrm>
            <a:off x="5089525" y="857250"/>
            <a:ext cx="3810000" cy="584200"/>
          </a:xfrm>
          <a:prstGeom prst="rect">
            <a:avLst/>
          </a:prstGeom>
          <a:noFill/>
          <a:ln w="12700">
            <a:noFill/>
            <a:miter lim="800000"/>
            <a:headEnd/>
            <a:tailEnd/>
          </a:ln>
        </p:spPr>
        <p:txBody>
          <a:bodyPr lIns="0" tIns="0" rIns="0" bIns="0"/>
          <a:lstStyle/>
          <a:p>
            <a:pPr eaLnBrk="1" hangingPunct="1"/>
            <a:r>
              <a:rPr lang="en-US" sz="1400">
                <a:solidFill>
                  <a:srgbClr val="343434"/>
                </a:solidFill>
                <a:latin typeface="Verb Regular" charset="0"/>
                <a:sym typeface="Verb Regular" charset="0"/>
              </a:rPr>
              <a:t>Growing support for telemedicine reimbursement</a:t>
            </a:r>
          </a:p>
        </p:txBody>
      </p:sp>
      <p:sp>
        <p:nvSpPr>
          <p:cNvPr id="19461" name="Rectangle 5"/>
          <p:cNvSpPr>
            <a:spLocks/>
          </p:cNvSpPr>
          <p:nvPr/>
        </p:nvSpPr>
        <p:spPr bwMode="auto">
          <a:xfrm>
            <a:off x="525463" y="3063875"/>
            <a:ext cx="1689100" cy="330200"/>
          </a:xfrm>
          <a:prstGeom prst="rect">
            <a:avLst/>
          </a:prstGeom>
          <a:noFill/>
          <a:ln w="12700" cap="rnd">
            <a:noFill/>
            <a:round/>
            <a:headEnd/>
            <a:tailEnd/>
          </a:ln>
        </p:spPr>
        <p:txBody>
          <a:bodyPr lIns="0" tIns="0" rIns="0" bIns="0"/>
          <a:lstStyle/>
          <a:p>
            <a:pPr algn="ctr" eaLnBrk="1" hangingPunct="1"/>
            <a:r>
              <a:rPr lang="en-US" sz="1600">
                <a:solidFill>
                  <a:srgbClr val="4D4D4D"/>
                </a:solidFill>
                <a:latin typeface="Verb Regular Bold" charset="0"/>
                <a:sym typeface="Verb Regular Bold" charset="0"/>
              </a:rPr>
              <a:t>Old</a:t>
            </a:r>
          </a:p>
        </p:txBody>
      </p:sp>
      <p:sp>
        <p:nvSpPr>
          <p:cNvPr id="19462" name="Rectangle 6"/>
          <p:cNvSpPr>
            <a:spLocks/>
          </p:cNvSpPr>
          <p:nvPr/>
        </p:nvSpPr>
        <p:spPr bwMode="auto">
          <a:xfrm>
            <a:off x="2681288" y="3063875"/>
            <a:ext cx="1689100" cy="330200"/>
          </a:xfrm>
          <a:prstGeom prst="rect">
            <a:avLst/>
          </a:prstGeom>
          <a:noFill/>
          <a:ln w="12700" cap="rnd">
            <a:noFill/>
            <a:round/>
            <a:headEnd/>
            <a:tailEnd/>
          </a:ln>
        </p:spPr>
        <p:txBody>
          <a:bodyPr lIns="0" tIns="0" rIns="0" bIns="0"/>
          <a:lstStyle/>
          <a:p>
            <a:pPr algn="ctr" eaLnBrk="1" hangingPunct="1"/>
            <a:r>
              <a:rPr lang="en-US" sz="1600">
                <a:solidFill>
                  <a:srgbClr val="4D4D4D"/>
                </a:solidFill>
                <a:latin typeface="Verb Regular Bold" charset="0"/>
                <a:sym typeface="Verb Regular Bold" charset="0"/>
              </a:rPr>
              <a:t>New</a:t>
            </a:r>
          </a:p>
        </p:txBody>
      </p:sp>
      <p:sp>
        <p:nvSpPr>
          <p:cNvPr id="19463" name="Rectangle 7"/>
          <p:cNvSpPr>
            <a:spLocks/>
          </p:cNvSpPr>
          <p:nvPr/>
        </p:nvSpPr>
        <p:spPr bwMode="auto">
          <a:xfrm>
            <a:off x="563563" y="3325813"/>
            <a:ext cx="1981200" cy="1003300"/>
          </a:xfrm>
          <a:prstGeom prst="rect">
            <a:avLst/>
          </a:prstGeom>
          <a:noFill/>
          <a:ln w="12700" cap="rnd">
            <a:noFill/>
            <a:round/>
            <a:headEnd/>
            <a:tailEnd/>
          </a:ln>
        </p:spPr>
        <p:txBody>
          <a:bodyPr lIns="0" tIns="0" rIns="0" bIns="0"/>
          <a:lstStyle/>
          <a:p>
            <a:pPr marL="114300" indent="-114300" eaLnBrk="1" hangingPunct="1">
              <a:spcBef>
                <a:spcPts val="900"/>
              </a:spcBef>
              <a:buClr>
                <a:srgbClr val="373534"/>
              </a:buClr>
              <a:buSzPct val="100000"/>
              <a:buFont typeface="Arial" pitchFamily="34" charset="0"/>
              <a:buChar char="•"/>
            </a:pPr>
            <a:r>
              <a:rPr lang="en-US" sz="1300">
                <a:solidFill>
                  <a:srgbClr val="373534"/>
                </a:solidFill>
                <a:latin typeface="Verb Regular" charset="0"/>
                <a:sym typeface="Verb Regular" charset="0"/>
              </a:rPr>
              <a:t>Pay separately for every service</a:t>
            </a:r>
            <a:endParaRPr lang="en-US" sz="1300">
              <a:solidFill>
                <a:schemeClr val="tx1"/>
              </a:solidFill>
              <a:latin typeface="Verb Regular" charset="0"/>
              <a:sym typeface="Verb Regular" charset="0"/>
            </a:endParaRPr>
          </a:p>
          <a:p>
            <a:pPr marL="114300" indent="-114300" eaLnBrk="1" hangingPunct="1">
              <a:spcBef>
                <a:spcPts val="900"/>
              </a:spcBef>
              <a:buClr>
                <a:srgbClr val="373534"/>
              </a:buClr>
              <a:buSzPct val="100000"/>
              <a:buFont typeface="Arial" pitchFamily="34" charset="0"/>
              <a:buChar char="•"/>
            </a:pPr>
            <a:r>
              <a:rPr lang="en-US" sz="1300">
                <a:solidFill>
                  <a:srgbClr val="373534"/>
                </a:solidFill>
                <a:latin typeface="Verb Regular" charset="0"/>
                <a:sym typeface="Verb Regular" charset="0"/>
              </a:rPr>
              <a:t>Incentivizes overspending</a:t>
            </a:r>
          </a:p>
        </p:txBody>
      </p:sp>
      <p:sp>
        <p:nvSpPr>
          <p:cNvPr id="19464" name="Rectangle 8"/>
          <p:cNvSpPr>
            <a:spLocks/>
          </p:cNvSpPr>
          <p:nvPr/>
        </p:nvSpPr>
        <p:spPr bwMode="auto">
          <a:xfrm>
            <a:off x="2681288" y="3325813"/>
            <a:ext cx="2133600" cy="1612900"/>
          </a:xfrm>
          <a:prstGeom prst="rect">
            <a:avLst/>
          </a:prstGeom>
          <a:noFill/>
          <a:ln w="12700" cap="rnd">
            <a:noFill/>
            <a:round/>
            <a:headEnd/>
            <a:tailEnd/>
          </a:ln>
        </p:spPr>
        <p:txBody>
          <a:bodyPr lIns="0" tIns="0" rIns="0" bIns="0"/>
          <a:lstStyle/>
          <a:p>
            <a:pPr marL="114300" indent="-114300" eaLnBrk="1" hangingPunct="1">
              <a:spcBef>
                <a:spcPts val="900"/>
              </a:spcBef>
              <a:buClr>
                <a:srgbClr val="373534"/>
              </a:buClr>
              <a:buSzPct val="100000"/>
              <a:buFont typeface="Arial" pitchFamily="34" charset="0"/>
              <a:buChar char="•"/>
            </a:pPr>
            <a:r>
              <a:rPr lang="en-US" sz="1300">
                <a:solidFill>
                  <a:srgbClr val="373534"/>
                </a:solidFill>
                <a:latin typeface="Verb Regular" charset="0"/>
                <a:sym typeface="Verb Regular" charset="0"/>
              </a:rPr>
              <a:t>Pay set amount per patient per year with penalties for poor outcomes (e.g., readmissions)</a:t>
            </a:r>
            <a:endParaRPr lang="en-US" sz="1300">
              <a:solidFill>
                <a:schemeClr val="tx1"/>
              </a:solidFill>
              <a:latin typeface="Verb Regular" charset="0"/>
              <a:sym typeface="Verb Regular" charset="0"/>
            </a:endParaRPr>
          </a:p>
          <a:p>
            <a:pPr marL="114300" indent="-114300" eaLnBrk="1" hangingPunct="1">
              <a:spcBef>
                <a:spcPts val="900"/>
              </a:spcBef>
              <a:buClr>
                <a:srgbClr val="373534"/>
              </a:buClr>
              <a:buSzPct val="100000"/>
              <a:buFont typeface="Arial" pitchFamily="34" charset="0"/>
              <a:buChar char="•"/>
            </a:pPr>
            <a:r>
              <a:rPr lang="en-US" sz="1300">
                <a:solidFill>
                  <a:srgbClr val="373534"/>
                </a:solidFill>
                <a:latin typeface="Verb Regular" charset="0"/>
                <a:sym typeface="Verb Regular" charset="0"/>
              </a:rPr>
              <a:t>Incentivizes performance</a:t>
            </a:r>
          </a:p>
        </p:txBody>
      </p:sp>
      <p:pic>
        <p:nvPicPr>
          <p:cNvPr id="19465" name="Picture 9"/>
          <p:cNvPicPr>
            <a:picLocks noChangeAspect="1" noChangeArrowheads="1"/>
          </p:cNvPicPr>
          <p:nvPr/>
        </p:nvPicPr>
        <p:blipFill>
          <a:blip r:embed="rId2" cstate="print"/>
          <a:srcRect l="6250" t="8556" r="6577" b="23099"/>
          <a:stretch>
            <a:fillRect/>
          </a:stretch>
        </p:blipFill>
        <p:spPr bwMode="auto">
          <a:xfrm>
            <a:off x="5176838" y="1520825"/>
            <a:ext cx="3390900" cy="1993900"/>
          </a:xfrm>
          <a:prstGeom prst="rect">
            <a:avLst/>
          </a:prstGeom>
          <a:noFill/>
          <a:ln w="12700" cap="rnd">
            <a:noFill/>
            <a:round/>
            <a:headEnd/>
            <a:tailEnd/>
          </a:ln>
        </p:spPr>
      </p:pic>
      <p:sp>
        <p:nvSpPr>
          <p:cNvPr id="19466" name="Rectangle 10"/>
          <p:cNvSpPr>
            <a:spLocks/>
          </p:cNvSpPr>
          <p:nvPr/>
        </p:nvSpPr>
        <p:spPr bwMode="auto">
          <a:xfrm>
            <a:off x="5027613" y="3660775"/>
            <a:ext cx="3810000" cy="685800"/>
          </a:xfrm>
          <a:prstGeom prst="rect">
            <a:avLst/>
          </a:prstGeom>
          <a:noFill/>
          <a:ln w="12700" cap="rnd">
            <a:noFill/>
            <a:round/>
            <a:headEnd/>
            <a:tailEnd/>
          </a:ln>
        </p:spPr>
        <p:txBody>
          <a:bodyPr lIns="0" tIns="0" rIns="0" bIns="0"/>
          <a:lstStyle/>
          <a:p>
            <a:pPr marL="114300" indent="-114300" eaLnBrk="1" hangingPunct="1">
              <a:spcBef>
                <a:spcPts val="900"/>
              </a:spcBef>
              <a:buClr>
                <a:srgbClr val="373534"/>
              </a:buClr>
              <a:buSzPct val="100000"/>
              <a:buFont typeface="Arial" pitchFamily="34" charset="0"/>
              <a:buChar char="•"/>
            </a:pPr>
            <a:r>
              <a:rPr lang="en-US" sz="1300">
                <a:solidFill>
                  <a:srgbClr val="373534"/>
                </a:solidFill>
                <a:latin typeface="Verb Regular" charset="0"/>
                <a:sym typeface="Verb Regular" charset="0"/>
              </a:rPr>
              <a:t>The number of states that require private insurers to reimburse for telemedicine is now 21 and projected to grow quickly</a:t>
            </a:r>
          </a:p>
        </p:txBody>
      </p:sp>
      <p:pic>
        <p:nvPicPr>
          <p:cNvPr id="19467" name="Picture 11"/>
          <p:cNvPicPr>
            <a:picLocks noChangeAspect="1" noChangeArrowheads="1"/>
          </p:cNvPicPr>
          <p:nvPr/>
        </p:nvPicPr>
        <p:blipFill>
          <a:blip r:embed="rId3" cstate="print"/>
          <a:srcRect/>
          <a:stretch>
            <a:fillRect/>
          </a:stretch>
        </p:blipFill>
        <p:spPr bwMode="auto">
          <a:xfrm>
            <a:off x="838200" y="1549400"/>
            <a:ext cx="1146175" cy="1384300"/>
          </a:xfrm>
          <a:prstGeom prst="rect">
            <a:avLst/>
          </a:prstGeom>
          <a:noFill/>
          <a:ln w="12700">
            <a:noFill/>
            <a:miter lim="800000"/>
            <a:headEnd/>
            <a:tailEnd/>
          </a:ln>
        </p:spPr>
      </p:pic>
      <p:pic>
        <p:nvPicPr>
          <p:cNvPr id="19468" name="Picture 12"/>
          <p:cNvPicPr>
            <a:picLocks noChangeAspect="1" noChangeArrowheads="1"/>
          </p:cNvPicPr>
          <p:nvPr/>
        </p:nvPicPr>
        <p:blipFill>
          <a:blip r:embed="rId4" cstate="print"/>
          <a:srcRect/>
          <a:stretch>
            <a:fillRect/>
          </a:stretch>
        </p:blipFill>
        <p:spPr bwMode="auto">
          <a:xfrm>
            <a:off x="3124200" y="1663700"/>
            <a:ext cx="792163" cy="1143000"/>
          </a:xfrm>
          <a:prstGeom prst="rect">
            <a:avLst/>
          </a:prstGeom>
          <a:noFill/>
          <a:ln w="12700">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9459" name="Rectangle 2"/>
          <p:cNvSpPr>
            <a:spLocks noGrp="1" noChangeArrowheads="1"/>
          </p:cNvSpPr>
          <p:nvPr>
            <p:ph type="title"/>
          </p:nvPr>
        </p:nvSpPr>
        <p:spPr>
          <a:xfrm>
            <a:off x="327025" y="47625"/>
            <a:ext cx="8280400" cy="546100"/>
          </a:xfrm>
        </p:spPr>
        <p:txBody>
          <a:bodyPr/>
          <a:lstStyle/>
          <a:p>
            <a:pPr eaLnBrk="1" hangingPunct="1"/>
            <a:r>
              <a:rPr lang="en-US" smtClean="0"/>
              <a:t>To improve quality of care, momentum is building </a:t>
            </a:r>
            <a:br>
              <a:rPr lang="en-US" smtClean="0"/>
            </a:br>
            <a:r>
              <a:rPr lang="en-US" smtClean="0"/>
              <a:t>to extend physicians</a:t>
            </a:r>
            <a:r>
              <a:rPr lang="ja-JP" altLang="en-US" smtClean="0"/>
              <a:t>’</a:t>
            </a:r>
            <a:r>
              <a:rPr lang="en-US" altLang="ja-JP" smtClean="0"/>
              <a:t> interstate reach</a:t>
            </a:r>
            <a:endParaRPr lang="en-US" smtClean="0"/>
          </a:p>
        </p:txBody>
      </p:sp>
      <p:pic>
        <p:nvPicPr>
          <p:cNvPr id="20483" name="Picture 3"/>
          <p:cNvPicPr>
            <a:picLocks noChangeAspect="1" noChangeArrowheads="1"/>
          </p:cNvPicPr>
          <p:nvPr/>
        </p:nvPicPr>
        <p:blipFill>
          <a:blip r:embed="rId3" cstate="print"/>
          <a:srcRect/>
          <a:stretch>
            <a:fillRect/>
          </a:stretch>
        </p:blipFill>
        <p:spPr bwMode="auto">
          <a:xfrm>
            <a:off x="663575" y="2425700"/>
            <a:ext cx="4040188" cy="2489200"/>
          </a:xfrm>
          <a:prstGeom prst="rect">
            <a:avLst/>
          </a:prstGeom>
          <a:noFill/>
          <a:ln w="12700">
            <a:noFill/>
            <a:miter lim="800000"/>
            <a:headEnd/>
            <a:tailEnd/>
          </a:ln>
        </p:spPr>
      </p:pic>
      <p:sp>
        <p:nvSpPr>
          <p:cNvPr id="20484" name="Rectangle 4"/>
          <p:cNvSpPr>
            <a:spLocks/>
          </p:cNvSpPr>
          <p:nvPr/>
        </p:nvSpPr>
        <p:spPr bwMode="auto">
          <a:xfrm>
            <a:off x="5027613" y="1284288"/>
            <a:ext cx="3657600" cy="2921000"/>
          </a:xfrm>
          <a:prstGeom prst="rect">
            <a:avLst/>
          </a:prstGeom>
          <a:noFill/>
          <a:ln w="12700" cap="rnd">
            <a:noFill/>
            <a:round/>
            <a:headEnd/>
            <a:tailEnd/>
          </a:ln>
        </p:spPr>
        <p:txBody>
          <a:bodyPr lIns="0" tIns="0" rIns="0" bIns="0"/>
          <a:lstStyle/>
          <a:p>
            <a:pPr marL="114300" indent="-1143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Physicians practicing with the Veterans Administration can provide care across state lines</a:t>
            </a:r>
            <a:endParaRPr lang="en-US" sz="1300">
              <a:solidFill>
                <a:schemeClr val="tx1"/>
              </a:solidFill>
              <a:latin typeface="Verb Regular" charset="0"/>
              <a:sym typeface="Verb Regular" charset="0"/>
            </a:endParaRPr>
          </a:p>
          <a:p>
            <a:pPr marL="114300" indent="-114300" eaLnBrk="1" hangingPunct="1">
              <a:buClr>
                <a:srgbClr val="373534"/>
              </a:buClr>
              <a:buSzPct val="100000"/>
              <a:buFont typeface="Arial" pitchFamily="34" charset="0"/>
              <a:buChar char="•"/>
            </a:pPr>
            <a:endParaRPr lang="en-US" sz="1300">
              <a:solidFill>
                <a:srgbClr val="373534"/>
              </a:solidFill>
              <a:latin typeface="Verb Regular" charset="0"/>
              <a:sym typeface="Verb Regular" charset="0"/>
            </a:endParaRPr>
          </a:p>
          <a:p>
            <a:pPr marL="114300" indent="-1143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Multiple bills have been proposed in the House of Representatives recently</a:t>
            </a:r>
            <a:endParaRPr lang="en-US" sz="1300">
              <a:solidFill>
                <a:schemeClr val="tx1"/>
              </a:solidFill>
              <a:latin typeface="Verb Regular" charset="0"/>
              <a:sym typeface="Verb Regular" charset="0"/>
            </a:endParaRPr>
          </a:p>
          <a:p>
            <a:pPr marL="573088" lvl="1" indent="-115888"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46 Bills currently before congress</a:t>
            </a:r>
          </a:p>
          <a:p>
            <a:pPr marL="573088" lvl="1" indent="-115888"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40 States working on legislation for telehealth policy</a:t>
            </a:r>
          </a:p>
          <a:p>
            <a:pPr marL="573088" lvl="1" indent="-115888"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Telemedicine for Medicare (TELE-MED) Act – September 2013</a:t>
            </a:r>
            <a:endParaRPr lang="en-US" sz="1300">
              <a:solidFill>
                <a:schemeClr val="tx1"/>
              </a:solidFill>
              <a:latin typeface="Verb Regular" charset="0"/>
              <a:sym typeface="Verb Regular" charset="0"/>
            </a:endParaRPr>
          </a:p>
          <a:p>
            <a:pPr marL="573088" lvl="1" indent="-115888"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The Telehealth Promotion Act – January 2013</a:t>
            </a:r>
            <a:endParaRPr lang="en-US" sz="1300">
              <a:solidFill>
                <a:schemeClr val="tx1"/>
              </a:solidFill>
              <a:latin typeface="Verb Regular" charset="0"/>
              <a:sym typeface="Verb Regular" charset="0"/>
            </a:endParaRPr>
          </a:p>
          <a:p>
            <a:pPr marL="114300" indent="-114300" eaLnBrk="1" hangingPunct="1">
              <a:buClr>
                <a:srgbClr val="373534"/>
              </a:buClr>
              <a:buSzPct val="100000"/>
              <a:buFont typeface="Arial" pitchFamily="34" charset="0"/>
              <a:buChar char="•"/>
            </a:pPr>
            <a:endParaRPr lang="en-US" sz="1300">
              <a:solidFill>
                <a:srgbClr val="373534"/>
              </a:solidFill>
              <a:latin typeface="Verb Regular" charset="0"/>
              <a:sym typeface="Verb Regular" charset="0"/>
            </a:endParaRPr>
          </a:p>
          <a:p>
            <a:pPr marL="114300" indent="-1143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Currently a case is before the FTC about interstate dentistry that could have major implications</a:t>
            </a:r>
          </a:p>
        </p:txBody>
      </p:sp>
      <p:sp>
        <p:nvSpPr>
          <p:cNvPr id="20485" name="AutoShape 5"/>
          <p:cNvSpPr>
            <a:spLocks/>
          </p:cNvSpPr>
          <p:nvPr/>
        </p:nvSpPr>
        <p:spPr bwMode="auto">
          <a:xfrm rot="2879999">
            <a:off x="2738438" y="2330450"/>
            <a:ext cx="762000" cy="457200"/>
          </a:xfrm>
          <a:custGeom>
            <a:avLst/>
            <a:gdLst>
              <a:gd name="T0" fmla="*/ 0 w 21600"/>
              <a:gd name="T1" fmla="*/ 76200 h 21600"/>
              <a:gd name="T2" fmla="*/ 14288 w 21600"/>
              <a:gd name="T3" fmla="*/ 76200 h 21600"/>
              <a:gd name="T4" fmla="*/ 14288 w 21600"/>
              <a:gd name="T5" fmla="*/ 381000 h 21600"/>
              <a:gd name="T6" fmla="*/ 0 w 21600"/>
              <a:gd name="T7" fmla="*/ 381000 h 21600"/>
              <a:gd name="T8" fmla="*/ 0 w 21600"/>
              <a:gd name="T9" fmla="*/ 76200 h 21600"/>
              <a:gd name="T10" fmla="*/ 28575 w 21600"/>
              <a:gd name="T11" fmla="*/ 76200 h 21600"/>
              <a:gd name="T12" fmla="*/ 57150 w 21600"/>
              <a:gd name="T13" fmla="*/ 76200 h 21600"/>
              <a:gd name="T14" fmla="*/ 57150 w 21600"/>
              <a:gd name="T15" fmla="*/ 381000 h 21600"/>
              <a:gd name="T16" fmla="*/ 28575 w 21600"/>
              <a:gd name="T17" fmla="*/ 381000 h 21600"/>
              <a:gd name="T18" fmla="*/ 28575 w 21600"/>
              <a:gd name="T19" fmla="*/ 76200 h 21600"/>
              <a:gd name="T20" fmla="*/ 71438 w 21600"/>
              <a:gd name="T21" fmla="*/ 76200 h 21600"/>
              <a:gd name="T22" fmla="*/ 533400 w 21600"/>
              <a:gd name="T23" fmla="*/ 76200 h 21600"/>
              <a:gd name="T24" fmla="*/ 533400 w 21600"/>
              <a:gd name="T25" fmla="*/ 0 h 21600"/>
              <a:gd name="T26" fmla="*/ 762000 w 21600"/>
              <a:gd name="T27" fmla="*/ 228600 h 21600"/>
              <a:gd name="T28" fmla="*/ 533400 w 21600"/>
              <a:gd name="T29" fmla="*/ 457200 h 21600"/>
              <a:gd name="T30" fmla="*/ 533400 w 21600"/>
              <a:gd name="T31" fmla="*/ 381000 h 21600"/>
              <a:gd name="T32" fmla="*/ 71438 w 21600"/>
              <a:gd name="T33" fmla="*/ 381000 h 21600"/>
              <a:gd name="T34" fmla="*/ 71438 w 21600"/>
              <a:gd name="T35" fmla="*/ 76200 h 21600"/>
              <a:gd name="T36" fmla="*/ 71438 w 21600"/>
              <a:gd name="T37" fmla="*/ 7620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3600"/>
                </a:moveTo>
                <a:lnTo>
                  <a:pt x="405" y="3600"/>
                </a:lnTo>
                <a:lnTo>
                  <a:pt x="405" y="18000"/>
                </a:lnTo>
                <a:lnTo>
                  <a:pt x="0" y="18000"/>
                </a:lnTo>
                <a:lnTo>
                  <a:pt x="0" y="3600"/>
                </a:lnTo>
                <a:close/>
                <a:moveTo>
                  <a:pt x="810" y="3600"/>
                </a:moveTo>
                <a:lnTo>
                  <a:pt x="1620" y="3600"/>
                </a:lnTo>
                <a:lnTo>
                  <a:pt x="1620" y="18000"/>
                </a:lnTo>
                <a:lnTo>
                  <a:pt x="810" y="18000"/>
                </a:lnTo>
                <a:lnTo>
                  <a:pt x="810" y="3600"/>
                </a:lnTo>
                <a:close/>
                <a:moveTo>
                  <a:pt x="2025" y="3600"/>
                </a:moveTo>
                <a:lnTo>
                  <a:pt x="15120" y="3600"/>
                </a:lnTo>
                <a:lnTo>
                  <a:pt x="15120" y="0"/>
                </a:lnTo>
                <a:lnTo>
                  <a:pt x="21600" y="10800"/>
                </a:lnTo>
                <a:lnTo>
                  <a:pt x="15120" y="21600"/>
                </a:lnTo>
                <a:lnTo>
                  <a:pt x="15120" y="18000"/>
                </a:lnTo>
                <a:lnTo>
                  <a:pt x="2025" y="18000"/>
                </a:lnTo>
                <a:lnTo>
                  <a:pt x="2025" y="3600"/>
                </a:lnTo>
                <a:close/>
                <a:moveTo>
                  <a:pt x="2025" y="3600"/>
                </a:moveTo>
              </a:path>
            </a:pathLst>
          </a:custGeom>
          <a:solidFill>
            <a:srgbClr val="E48A00"/>
          </a:solidFill>
          <a:ln w="12700" cap="flat">
            <a:noFill/>
            <a:miter lim="800000"/>
            <a:headEnd type="none" w="med" len="med"/>
            <a:tailEnd type="none" w="med" len="med"/>
          </a:ln>
        </p:spPr>
        <p:txBody>
          <a:bodyPr lIns="0" tIns="0" rIns="0" bIns="0"/>
          <a:lstStyle/>
          <a:p>
            <a:endParaRPr lang="en-US"/>
          </a:p>
        </p:txBody>
      </p:sp>
      <p:sp>
        <p:nvSpPr>
          <p:cNvPr id="20486" name="AutoShape 6"/>
          <p:cNvSpPr>
            <a:spLocks/>
          </p:cNvSpPr>
          <p:nvPr/>
        </p:nvSpPr>
        <p:spPr bwMode="auto">
          <a:xfrm rot="5400000">
            <a:off x="2171700" y="2349500"/>
            <a:ext cx="533400" cy="457200"/>
          </a:xfrm>
          <a:custGeom>
            <a:avLst/>
            <a:gdLst>
              <a:gd name="T0" fmla="*/ 0 w 21600"/>
              <a:gd name="T1" fmla="*/ 76200 h 21600"/>
              <a:gd name="T2" fmla="*/ 14298 w 21600"/>
              <a:gd name="T3" fmla="*/ 76200 h 21600"/>
              <a:gd name="T4" fmla="*/ 14298 w 21600"/>
              <a:gd name="T5" fmla="*/ 381000 h 21600"/>
              <a:gd name="T6" fmla="*/ 0 w 21600"/>
              <a:gd name="T7" fmla="*/ 381000 h 21600"/>
              <a:gd name="T8" fmla="*/ 0 w 21600"/>
              <a:gd name="T9" fmla="*/ 76200 h 21600"/>
              <a:gd name="T10" fmla="*/ 28571 w 21600"/>
              <a:gd name="T11" fmla="*/ 76200 h 21600"/>
              <a:gd name="T12" fmla="*/ 57143 w 21600"/>
              <a:gd name="T13" fmla="*/ 76200 h 21600"/>
              <a:gd name="T14" fmla="*/ 57143 w 21600"/>
              <a:gd name="T15" fmla="*/ 381000 h 21600"/>
              <a:gd name="T16" fmla="*/ 28571 w 21600"/>
              <a:gd name="T17" fmla="*/ 381000 h 21600"/>
              <a:gd name="T18" fmla="*/ 28571 w 21600"/>
              <a:gd name="T19" fmla="*/ 76200 h 21600"/>
              <a:gd name="T20" fmla="*/ 71441 w 21600"/>
              <a:gd name="T21" fmla="*/ 76200 h 21600"/>
              <a:gd name="T22" fmla="*/ 304804 w 21600"/>
              <a:gd name="T23" fmla="*/ 76200 h 21600"/>
              <a:gd name="T24" fmla="*/ 304804 w 21600"/>
              <a:gd name="T25" fmla="*/ 0 h 21600"/>
              <a:gd name="T26" fmla="*/ 533400 w 21600"/>
              <a:gd name="T27" fmla="*/ 228600 h 21600"/>
              <a:gd name="T28" fmla="*/ 304804 w 21600"/>
              <a:gd name="T29" fmla="*/ 457200 h 21600"/>
              <a:gd name="T30" fmla="*/ 304804 w 21600"/>
              <a:gd name="T31" fmla="*/ 381000 h 21600"/>
              <a:gd name="T32" fmla="*/ 71441 w 21600"/>
              <a:gd name="T33" fmla="*/ 381000 h 21600"/>
              <a:gd name="T34" fmla="*/ 71441 w 21600"/>
              <a:gd name="T35" fmla="*/ 76200 h 21600"/>
              <a:gd name="T36" fmla="*/ 71441 w 21600"/>
              <a:gd name="T37" fmla="*/ 7620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3600"/>
                </a:moveTo>
                <a:lnTo>
                  <a:pt x="579" y="3600"/>
                </a:lnTo>
                <a:lnTo>
                  <a:pt x="579" y="18000"/>
                </a:lnTo>
                <a:lnTo>
                  <a:pt x="0" y="18000"/>
                </a:lnTo>
                <a:lnTo>
                  <a:pt x="0" y="3600"/>
                </a:lnTo>
                <a:close/>
                <a:moveTo>
                  <a:pt x="1157" y="3600"/>
                </a:moveTo>
                <a:lnTo>
                  <a:pt x="2314" y="3600"/>
                </a:lnTo>
                <a:lnTo>
                  <a:pt x="2314" y="18000"/>
                </a:lnTo>
                <a:lnTo>
                  <a:pt x="1157" y="18000"/>
                </a:lnTo>
                <a:lnTo>
                  <a:pt x="1157" y="3600"/>
                </a:lnTo>
                <a:close/>
                <a:moveTo>
                  <a:pt x="2893" y="3600"/>
                </a:moveTo>
                <a:lnTo>
                  <a:pt x="12343" y="3600"/>
                </a:lnTo>
                <a:lnTo>
                  <a:pt x="12343" y="0"/>
                </a:lnTo>
                <a:lnTo>
                  <a:pt x="21600" y="10800"/>
                </a:lnTo>
                <a:lnTo>
                  <a:pt x="12343" y="21600"/>
                </a:lnTo>
                <a:lnTo>
                  <a:pt x="12343" y="18000"/>
                </a:lnTo>
                <a:lnTo>
                  <a:pt x="2893" y="18000"/>
                </a:lnTo>
                <a:lnTo>
                  <a:pt x="2893" y="3600"/>
                </a:lnTo>
                <a:close/>
                <a:moveTo>
                  <a:pt x="2893" y="3600"/>
                </a:moveTo>
              </a:path>
            </a:pathLst>
          </a:custGeom>
          <a:solidFill>
            <a:srgbClr val="E48A00"/>
          </a:solidFill>
          <a:ln w="12700" cap="flat">
            <a:noFill/>
            <a:miter lim="800000"/>
            <a:headEnd type="none" w="med" len="med"/>
            <a:tailEnd type="none" w="med" len="med"/>
          </a:ln>
        </p:spPr>
        <p:txBody>
          <a:bodyPr lIns="0" tIns="0" rIns="0" bIns="0"/>
          <a:lstStyle/>
          <a:p>
            <a:endParaRPr lang="en-US"/>
          </a:p>
        </p:txBody>
      </p:sp>
      <p:sp>
        <p:nvSpPr>
          <p:cNvPr id="20487" name="AutoShape 7"/>
          <p:cNvSpPr>
            <a:spLocks/>
          </p:cNvSpPr>
          <p:nvPr/>
        </p:nvSpPr>
        <p:spPr bwMode="auto">
          <a:xfrm rot="18720000" flipH="1">
            <a:off x="1384300" y="2330450"/>
            <a:ext cx="762000" cy="457200"/>
          </a:xfrm>
          <a:custGeom>
            <a:avLst/>
            <a:gdLst>
              <a:gd name="T0" fmla="*/ 0 w 21600"/>
              <a:gd name="T1" fmla="*/ 76200 h 21600"/>
              <a:gd name="T2" fmla="*/ 14288 w 21600"/>
              <a:gd name="T3" fmla="*/ 76200 h 21600"/>
              <a:gd name="T4" fmla="*/ 14288 w 21600"/>
              <a:gd name="T5" fmla="*/ 381000 h 21600"/>
              <a:gd name="T6" fmla="*/ 0 w 21600"/>
              <a:gd name="T7" fmla="*/ 381000 h 21600"/>
              <a:gd name="T8" fmla="*/ 0 w 21600"/>
              <a:gd name="T9" fmla="*/ 76200 h 21600"/>
              <a:gd name="T10" fmla="*/ 28575 w 21600"/>
              <a:gd name="T11" fmla="*/ 76200 h 21600"/>
              <a:gd name="T12" fmla="*/ 57150 w 21600"/>
              <a:gd name="T13" fmla="*/ 76200 h 21600"/>
              <a:gd name="T14" fmla="*/ 57150 w 21600"/>
              <a:gd name="T15" fmla="*/ 381000 h 21600"/>
              <a:gd name="T16" fmla="*/ 28575 w 21600"/>
              <a:gd name="T17" fmla="*/ 381000 h 21600"/>
              <a:gd name="T18" fmla="*/ 28575 w 21600"/>
              <a:gd name="T19" fmla="*/ 76200 h 21600"/>
              <a:gd name="T20" fmla="*/ 71438 w 21600"/>
              <a:gd name="T21" fmla="*/ 76200 h 21600"/>
              <a:gd name="T22" fmla="*/ 533400 w 21600"/>
              <a:gd name="T23" fmla="*/ 76200 h 21600"/>
              <a:gd name="T24" fmla="*/ 533400 w 21600"/>
              <a:gd name="T25" fmla="*/ 0 h 21600"/>
              <a:gd name="T26" fmla="*/ 762000 w 21600"/>
              <a:gd name="T27" fmla="*/ 228600 h 21600"/>
              <a:gd name="T28" fmla="*/ 533400 w 21600"/>
              <a:gd name="T29" fmla="*/ 457200 h 21600"/>
              <a:gd name="T30" fmla="*/ 533400 w 21600"/>
              <a:gd name="T31" fmla="*/ 381000 h 21600"/>
              <a:gd name="T32" fmla="*/ 71438 w 21600"/>
              <a:gd name="T33" fmla="*/ 381000 h 21600"/>
              <a:gd name="T34" fmla="*/ 71438 w 21600"/>
              <a:gd name="T35" fmla="*/ 76200 h 21600"/>
              <a:gd name="T36" fmla="*/ 71438 w 21600"/>
              <a:gd name="T37" fmla="*/ 7620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0" y="3600"/>
                </a:moveTo>
                <a:lnTo>
                  <a:pt x="405" y="3600"/>
                </a:lnTo>
                <a:lnTo>
                  <a:pt x="405" y="18000"/>
                </a:lnTo>
                <a:lnTo>
                  <a:pt x="0" y="18000"/>
                </a:lnTo>
                <a:lnTo>
                  <a:pt x="0" y="3600"/>
                </a:lnTo>
                <a:close/>
                <a:moveTo>
                  <a:pt x="810" y="3600"/>
                </a:moveTo>
                <a:lnTo>
                  <a:pt x="1620" y="3600"/>
                </a:lnTo>
                <a:lnTo>
                  <a:pt x="1620" y="18000"/>
                </a:lnTo>
                <a:lnTo>
                  <a:pt x="810" y="18000"/>
                </a:lnTo>
                <a:lnTo>
                  <a:pt x="810" y="3600"/>
                </a:lnTo>
                <a:close/>
                <a:moveTo>
                  <a:pt x="2025" y="3600"/>
                </a:moveTo>
                <a:lnTo>
                  <a:pt x="15120" y="3600"/>
                </a:lnTo>
                <a:lnTo>
                  <a:pt x="15120" y="0"/>
                </a:lnTo>
                <a:lnTo>
                  <a:pt x="21600" y="10800"/>
                </a:lnTo>
                <a:lnTo>
                  <a:pt x="15120" y="21600"/>
                </a:lnTo>
                <a:lnTo>
                  <a:pt x="15120" y="18000"/>
                </a:lnTo>
                <a:lnTo>
                  <a:pt x="2025" y="18000"/>
                </a:lnTo>
                <a:lnTo>
                  <a:pt x="2025" y="3600"/>
                </a:lnTo>
                <a:close/>
                <a:moveTo>
                  <a:pt x="2025" y="3600"/>
                </a:moveTo>
              </a:path>
            </a:pathLst>
          </a:custGeom>
          <a:solidFill>
            <a:srgbClr val="E48A00"/>
          </a:solidFill>
          <a:ln w="12700" cap="flat">
            <a:noFill/>
            <a:miter lim="800000"/>
            <a:headEnd type="none" w="med" len="med"/>
            <a:tailEnd type="none" w="med" len="med"/>
          </a:ln>
        </p:spPr>
        <p:txBody>
          <a:bodyPr lIns="0" tIns="0" rIns="0" bIns="0"/>
          <a:lstStyle/>
          <a:p>
            <a:endParaRPr lang="en-US"/>
          </a:p>
        </p:txBody>
      </p:sp>
      <p:pic>
        <p:nvPicPr>
          <p:cNvPr id="20488" name="Picture 8"/>
          <p:cNvPicPr>
            <a:picLocks noChangeAspect="1" noChangeArrowheads="1"/>
          </p:cNvPicPr>
          <p:nvPr/>
        </p:nvPicPr>
        <p:blipFill>
          <a:blip r:embed="rId4" cstate="print"/>
          <a:srcRect/>
          <a:stretch>
            <a:fillRect/>
          </a:stretch>
        </p:blipFill>
        <p:spPr bwMode="auto">
          <a:xfrm>
            <a:off x="2043113" y="1009650"/>
            <a:ext cx="776287" cy="1117600"/>
          </a:xfrm>
          <a:prstGeom prst="rect">
            <a:avLst/>
          </a:prstGeom>
          <a:noFill/>
          <a:ln w="12700">
            <a:noFill/>
            <a:miter lim="800000"/>
            <a:headEnd/>
            <a:tailEnd/>
          </a:ln>
        </p:spPr>
      </p:pic>
      <p:sp>
        <p:nvSpPr>
          <p:cNvPr id="20489" name="TextBox 9"/>
          <p:cNvSpPr txBox="1">
            <a:spLocks noChangeArrowheads="1"/>
          </p:cNvSpPr>
          <p:nvPr/>
        </p:nvSpPr>
        <p:spPr bwMode="auto">
          <a:xfrm>
            <a:off x="533400" y="4933950"/>
            <a:ext cx="7772400" cy="246063"/>
          </a:xfrm>
          <a:prstGeom prst="rect">
            <a:avLst/>
          </a:prstGeom>
          <a:noFill/>
          <a:ln w="9525">
            <a:noFill/>
            <a:miter lim="800000"/>
            <a:headEnd/>
            <a:tailEnd/>
          </a:ln>
        </p:spPr>
        <p:txBody>
          <a:bodyPr>
            <a:spAutoFit/>
          </a:bodyPr>
          <a:lstStyle/>
          <a:p>
            <a:r>
              <a:rPr lang="en-US" sz="1000"/>
              <a:t>Source:  ML Strategies, titled "Telehealth and Health IT Policy: Considerations for Stakeholders.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20483" name="Rectangle 2"/>
          <p:cNvSpPr>
            <a:spLocks noGrp="1" noChangeArrowheads="1"/>
          </p:cNvSpPr>
          <p:nvPr>
            <p:ph type="title"/>
          </p:nvPr>
        </p:nvSpPr>
        <p:spPr/>
        <p:txBody>
          <a:bodyPr/>
          <a:lstStyle/>
          <a:p>
            <a:pPr eaLnBrk="1" hangingPunct="1">
              <a:defRPr/>
            </a:pPr>
            <a:r>
              <a:rPr lang="en-US"/>
              <a:t>Strong mHealth adoption will get patients comfortable with technology in health</a:t>
            </a:r>
          </a:p>
        </p:txBody>
      </p:sp>
      <p:pic>
        <p:nvPicPr>
          <p:cNvPr id="21507" name="Picture 3"/>
          <p:cNvPicPr>
            <a:picLocks noChangeAspect="1" noChangeArrowheads="1"/>
          </p:cNvPicPr>
          <p:nvPr/>
        </p:nvPicPr>
        <p:blipFill>
          <a:blip r:embed="rId2" cstate="print"/>
          <a:srcRect/>
          <a:stretch>
            <a:fillRect/>
          </a:stretch>
        </p:blipFill>
        <p:spPr bwMode="auto">
          <a:xfrm rot="-3119999">
            <a:off x="2690813" y="2225675"/>
            <a:ext cx="2857500" cy="2143125"/>
          </a:xfrm>
          <a:prstGeom prst="rect">
            <a:avLst/>
          </a:prstGeom>
          <a:noFill/>
          <a:ln w="12700" cap="rnd">
            <a:noFill/>
            <a:round/>
            <a:headEnd/>
            <a:tailEnd/>
          </a:ln>
        </p:spPr>
      </p:pic>
      <p:pic>
        <p:nvPicPr>
          <p:cNvPr id="21508" name="Picture 4"/>
          <p:cNvPicPr>
            <a:picLocks noChangeAspect="1" noChangeArrowheads="1"/>
          </p:cNvPicPr>
          <p:nvPr/>
        </p:nvPicPr>
        <p:blipFill>
          <a:blip r:embed="rId3" cstate="print"/>
          <a:srcRect/>
          <a:stretch>
            <a:fillRect/>
          </a:stretch>
        </p:blipFill>
        <p:spPr bwMode="auto">
          <a:xfrm>
            <a:off x="5727700" y="1470025"/>
            <a:ext cx="1724025" cy="2881313"/>
          </a:xfrm>
          <a:prstGeom prst="rect">
            <a:avLst/>
          </a:prstGeom>
          <a:noFill/>
          <a:ln w="12700" cap="rnd">
            <a:noFill/>
            <a:round/>
            <a:headEnd/>
            <a:tailEnd/>
          </a:ln>
        </p:spPr>
      </p:pic>
      <p:sp>
        <p:nvSpPr>
          <p:cNvPr id="21509" name="Rectangle 5"/>
          <p:cNvSpPr>
            <a:spLocks/>
          </p:cNvSpPr>
          <p:nvPr/>
        </p:nvSpPr>
        <p:spPr bwMode="auto">
          <a:xfrm>
            <a:off x="442913" y="842963"/>
            <a:ext cx="2908300" cy="508000"/>
          </a:xfrm>
          <a:prstGeom prst="rect">
            <a:avLst/>
          </a:prstGeom>
          <a:noFill/>
          <a:ln w="12700" cap="rnd">
            <a:noFill/>
            <a:round/>
            <a:headEnd/>
            <a:tailEnd/>
          </a:ln>
        </p:spPr>
        <p:txBody>
          <a:bodyPr lIns="0" tIns="0" rIns="0" bIns="0"/>
          <a:lstStyle/>
          <a:p>
            <a:pPr eaLnBrk="1" hangingPunct="1"/>
            <a:r>
              <a:rPr lang="en-US" sz="1400">
                <a:solidFill>
                  <a:srgbClr val="373534"/>
                </a:solidFill>
                <a:latin typeface="Verb Regular" charset="0"/>
                <a:sym typeface="Verb Regular" charset="0"/>
              </a:rPr>
              <a:t>Fitness wearable sales</a:t>
            </a:r>
            <a:endParaRPr lang="en-US" sz="1400">
              <a:solidFill>
                <a:schemeClr val="tx1"/>
              </a:solidFill>
              <a:latin typeface="Verb Regular" charset="0"/>
              <a:sym typeface="Verb Regular" charset="0"/>
            </a:endParaRPr>
          </a:p>
          <a:p>
            <a:pPr eaLnBrk="1" hangingPunct="1"/>
            <a:r>
              <a:rPr lang="en-US" sz="1400">
                <a:solidFill>
                  <a:srgbClr val="373534"/>
                </a:solidFill>
                <a:latin typeface="Verb Light" charset="0"/>
                <a:sym typeface="Verb Light" charset="0"/>
              </a:rPr>
              <a:t>Units</a:t>
            </a:r>
          </a:p>
        </p:txBody>
      </p:sp>
      <p:sp>
        <p:nvSpPr>
          <p:cNvPr id="21510" name="Line 6"/>
          <p:cNvSpPr>
            <a:spLocks noChangeShapeType="1"/>
          </p:cNvSpPr>
          <p:nvPr/>
        </p:nvSpPr>
        <p:spPr bwMode="auto">
          <a:xfrm rot="10800000" flipH="1">
            <a:off x="1219200" y="4351338"/>
            <a:ext cx="6858000" cy="1587"/>
          </a:xfrm>
          <a:prstGeom prst="line">
            <a:avLst/>
          </a:prstGeom>
          <a:noFill/>
          <a:ln w="6350">
            <a:solidFill>
              <a:srgbClr val="808080"/>
            </a:solidFill>
            <a:miter lim="800000"/>
            <a:headEnd/>
            <a:tailEnd/>
          </a:ln>
        </p:spPr>
        <p:txBody>
          <a:bodyPr lIns="0" tIns="0" rIns="0" bIns="0"/>
          <a:lstStyle/>
          <a:p>
            <a:endParaRPr lang="en-US"/>
          </a:p>
        </p:txBody>
      </p:sp>
      <p:sp>
        <p:nvSpPr>
          <p:cNvPr id="21511" name="Rectangle 7"/>
          <p:cNvSpPr>
            <a:spLocks/>
          </p:cNvSpPr>
          <p:nvPr/>
        </p:nvSpPr>
        <p:spPr bwMode="auto">
          <a:xfrm>
            <a:off x="1041400" y="4364038"/>
            <a:ext cx="1727200" cy="254000"/>
          </a:xfrm>
          <a:prstGeom prst="rect">
            <a:avLst/>
          </a:prstGeom>
          <a:noFill/>
          <a:ln w="12700" cap="rnd">
            <a:noFill/>
            <a:round/>
            <a:headEnd/>
            <a:tailEnd/>
          </a:ln>
        </p:spPr>
        <p:txBody>
          <a:bodyPr lIns="0" tIns="0" rIns="0" bIns="0"/>
          <a:lstStyle/>
          <a:p>
            <a:pPr algn="ctr" eaLnBrk="1" hangingPunct="1"/>
            <a:r>
              <a:rPr lang="en-US" sz="1100">
                <a:solidFill>
                  <a:srgbClr val="373534"/>
                </a:solidFill>
                <a:latin typeface="Verb Regular" charset="0"/>
                <a:sym typeface="Verb Regular" charset="0"/>
              </a:rPr>
              <a:t>Apr 2012 – Mar 2013</a:t>
            </a:r>
          </a:p>
        </p:txBody>
      </p:sp>
      <p:sp>
        <p:nvSpPr>
          <p:cNvPr id="21512" name="Rectangle 8"/>
          <p:cNvSpPr>
            <a:spLocks/>
          </p:cNvSpPr>
          <p:nvPr/>
        </p:nvSpPr>
        <p:spPr bwMode="auto">
          <a:xfrm>
            <a:off x="3340100" y="4364038"/>
            <a:ext cx="1689100" cy="254000"/>
          </a:xfrm>
          <a:prstGeom prst="rect">
            <a:avLst/>
          </a:prstGeom>
          <a:noFill/>
          <a:ln w="12700" cap="rnd">
            <a:noFill/>
            <a:round/>
            <a:headEnd/>
            <a:tailEnd/>
          </a:ln>
        </p:spPr>
        <p:txBody>
          <a:bodyPr lIns="0" tIns="0" rIns="0" bIns="0"/>
          <a:lstStyle/>
          <a:p>
            <a:pPr algn="ctr" eaLnBrk="1" hangingPunct="1"/>
            <a:r>
              <a:rPr lang="en-US" sz="1100">
                <a:solidFill>
                  <a:srgbClr val="373534"/>
                </a:solidFill>
                <a:latin typeface="Verb Regular" charset="0"/>
                <a:sym typeface="Verb Regular" charset="0"/>
              </a:rPr>
              <a:t>Apr 2013 – Mar 2014</a:t>
            </a:r>
          </a:p>
        </p:txBody>
      </p:sp>
      <p:pic>
        <p:nvPicPr>
          <p:cNvPr id="21513" name="Picture 9"/>
          <p:cNvPicPr>
            <a:picLocks noChangeAspect="1" noChangeArrowheads="1"/>
          </p:cNvPicPr>
          <p:nvPr/>
        </p:nvPicPr>
        <p:blipFill>
          <a:blip r:embed="rId4" cstate="print"/>
          <a:srcRect/>
          <a:stretch>
            <a:fillRect/>
          </a:stretch>
        </p:blipFill>
        <p:spPr bwMode="auto">
          <a:xfrm rot="2160000">
            <a:off x="1320800" y="3105150"/>
            <a:ext cx="1162050" cy="1162050"/>
          </a:xfrm>
          <a:prstGeom prst="rect">
            <a:avLst/>
          </a:prstGeom>
          <a:noFill/>
          <a:ln w="12700" cap="rnd">
            <a:noFill/>
            <a:round/>
            <a:headEnd/>
            <a:tailEnd/>
          </a:ln>
        </p:spPr>
      </p:pic>
      <p:sp>
        <p:nvSpPr>
          <p:cNvPr id="21514" name="Rectangle 10"/>
          <p:cNvSpPr>
            <a:spLocks/>
          </p:cNvSpPr>
          <p:nvPr/>
        </p:nvSpPr>
        <p:spPr bwMode="auto">
          <a:xfrm>
            <a:off x="5619750" y="4364038"/>
            <a:ext cx="1917700" cy="254000"/>
          </a:xfrm>
          <a:prstGeom prst="rect">
            <a:avLst/>
          </a:prstGeom>
          <a:noFill/>
          <a:ln w="12700" cap="rnd">
            <a:noFill/>
            <a:round/>
            <a:headEnd/>
            <a:tailEnd/>
          </a:ln>
        </p:spPr>
        <p:txBody>
          <a:bodyPr lIns="0" tIns="0" rIns="0" bIns="0"/>
          <a:lstStyle/>
          <a:p>
            <a:pPr algn="ctr" eaLnBrk="1" hangingPunct="1"/>
            <a:r>
              <a:rPr lang="en-US" sz="1100">
                <a:solidFill>
                  <a:srgbClr val="373534"/>
                </a:solidFill>
                <a:latin typeface="Verb Regular" charset="0"/>
                <a:sym typeface="Verb Regular" charset="0"/>
              </a:rPr>
              <a:t>Apr 2014 –</a:t>
            </a:r>
            <a:r>
              <a:rPr lang="en-US" sz="1100">
                <a:solidFill>
                  <a:schemeClr val="tx1"/>
                </a:solidFill>
                <a:latin typeface="Verb Regular" charset="0"/>
                <a:sym typeface="Verb Regular" charset="0"/>
              </a:rPr>
              <a:t> </a:t>
            </a:r>
            <a:r>
              <a:rPr lang="en-US" sz="1100">
                <a:solidFill>
                  <a:srgbClr val="373534"/>
                </a:solidFill>
                <a:latin typeface="Verb Regular" charset="0"/>
                <a:sym typeface="Verb Regular" charset="0"/>
              </a:rPr>
              <a:t>Mar 2015</a:t>
            </a:r>
          </a:p>
        </p:txBody>
      </p:sp>
      <p:sp>
        <p:nvSpPr>
          <p:cNvPr id="21515" name="Rectangle 11"/>
          <p:cNvSpPr>
            <a:spLocks/>
          </p:cNvSpPr>
          <p:nvPr/>
        </p:nvSpPr>
        <p:spPr bwMode="auto">
          <a:xfrm>
            <a:off x="3646488" y="1838325"/>
            <a:ext cx="1155700" cy="292100"/>
          </a:xfrm>
          <a:prstGeom prst="rect">
            <a:avLst/>
          </a:prstGeom>
          <a:noFill/>
          <a:ln w="12700" cap="rnd">
            <a:noFill/>
            <a:round/>
            <a:headEnd/>
            <a:tailEnd/>
          </a:ln>
        </p:spPr>
        <p:txBody>
          <a:bodyPr lIns="0" tIns="0" rIns="0" bIns="0"/>
          <a:lstStyle/>
          <a:p>
            <a:pPr algn="ctr" eaLnBrk="1" hangingPunct="1"/>
            <a:r>
              <a:rPr lang="en-US" sz="1400">
                <a:solidFill>
                  <a:srgbClr val="373534"/>
                </a:solidFill>
                <a:latin typeface="Verb Regular" charset="0"/>
                <a:sym typeface="Verb Regular" charset="0"/>
              </a:rPr>
              <a:t>3.3 Million</a:t>
            </a:r>
          </a:p>
        </p:txBody>
      </p:sp>
      <p:sp>
        <p:nvSpPr>
          <p:cNvPr id="21516" name="Rectangle 12"/>
          <p:cNvSpPr>
            <a:spLocks/>
          </p:cNvSpPr>
          <p:nvPr/>
        </p:nvSpPr>
        <p:spPr bwMode="auto">
          <a:xfrm>
            <a:off x="1331913" y="2673350"/>
            <a:ext cx="1155700" cy="292100"/>
          </a:xfrm>
          <a:prstGeom prst="rect">
            <a:avLst/>
          </a:prstGeom>
          <a:noFill/>
          <a:ln w="12700" cap="rnd">
            <a:noFill/>
            <a:round/>
            <a:headEnd/>
            <a:tailEnd/>
          </a:ln>
        </p:spPr>
        <p:txBody>
          <a:bodyPr lIns="0" tIns="0" rIns="0" bIns="0"/>
          <a:lstStyle/>
          <a:p>
            <a:pPr algn="ctr" eaLnBrk="1" hangingPunct="1"/>
            <a:r>
              <a:rPr lang="en-US" sz="1400">
                <a:solidFill>
                  <a:srgbClr val="373534"/>
                </a:solidFill>
                <a:latin typeface="Verb Regular" charset="0"/>
                <a:sym typeface="Verb Regular" charset="0"/>
              </a:rPr>
              <a:t>0.6 Million</a:t>
            </a:r>
          </a:p>
        </p:txBody>
      </p:sp>
      <p:sp>
        <p:nvSpPr>
          <p:cNvPr id="21517" name="Line 13"/>
          <p:cNvSpPr>
            <a:spLocks noChangeShapeType="1"/>
          </p:cNvSpPr>
          <p:nvPr/>
        </p:nvSpPr>
        <p:spPr bwMode="auto">
          <a:xfrm rot="10800000" flipH="1">
            <a:off x="2095500" y="2039938"/>
            <a:ext cx="1512888" cy="595312"/>
          </a:xfrm>
          <a:prstGeom prst="line">
            <a:avLst/>
          </a:prstGeom>
          <a:noFill/>
          <a:ln w="25400">
            <a:solidFill>
              <a:srgbClr val="0086C5"/>
            </a:solidFill>
            <a:miter lim="800000"/>
            <a:headEnd/>
            <a:tailEnd type="triangle" w="sm" len="sm"/>
          </a:ln>
        </p:spPr>
        <p:txBody>
          <a:bodyPr lIns="0" tIns="0" rIns="0" bIns="0"/>
          <a:lstStyle/>
          <a:p>
            <a:endParaRPr lang="en-US"/>
          </a:p>
        </p:txBody>
      </p:sp>
      <p:grpSp>
        <p:nvGrpSpPr>
          <p:cNvPr id="21518" name="Group 16"/>
          <p:cNvGrpSpPr>
            <a:grpSpLocks/>
          </p:cNvGrpSpPr>
          <p:nvPr/>
        </p:nvGrpSpPr>
        <p:grpSpPr bwMode="auto">
          <a:xfrm>
            <a:off x="6259513" y="863600"/>
            <a:ext cx="584200" cy="571500"/>
            <a:chOff x="0" y="0"/>
            <a:chExt cx="367" cy="360"/>
          </a:xfrm>
        </p:grpSpPr>
        <p:sp>
          <p:nvSpPr>
            <p:cNvPr id="21522" name="Oval 14"/>
            <p:cNvSpPr>
              <a:spLocks/>
            </p:cNvSpPr>
            <p:nvPr/>
          </p:nvSpPr>
          <p:spPr bwMode="auto">
            <a:xfrm>
              <a:off x="0" y="0"/>
              <a:ext cx="360" cy="360"/>
            </a:xfrm>
            <a:prstGeom prst="ellipse">
              <a:avLst/>
            </a:prstGeom>
            <a:solidFill>
              <a:srgbClr val="0091CE"/>
            </a:solidFill>
            <a:ln w="25400">
              <a:noFill/>
              <a:miter lim="800000"/>
              <a:headEnd/>
              <a:tailEnd/>
            </a:ln>
          </p:spPr>
          <p:txBody>
            <a:bodyPr lIns="0" tIns="0" rIns="0" bIns="0"/>
            <a:lstStyle/>
            <a:p>
              <a:pPr algn="ctr" eaLnBrk="1" hangingPunct="1"/>
              <a:endParaRPr lang="en-US"/>
            </a:p>
          </p:txBody>
        </p:sp>
        <p:sp>
          <p:nvSpPr>
            <p:cNvPr id="21523" name="Rectangle 15"/>
            <p:cNvSpPr>
              <a:spLocks/>
            </p:cNvSpPr>
            <p:nvPr/>
          </p:nvSpPr>
          <p:spPr bwMode="auto">
            <a:xfrm>
              <a:off x="7" y="68"/>
              <a:ext cx="360" cy="248"/>
            </a:xfrm>
            <a:prstGeom prst="rect">
              <a:avLst/>
            </a:prstGeom>
            <a:noFill/>
            <a:ln w="12700" cap="rnd">
              <a:noFill/>
              <a:round/>
              <a:headEnd/>
              <a:tailEnd/>
            </a:ln>
          </p:spPr>
          <p:txBody>
            <a:bodyPr lIns="0" tIns="0" rIns="0" bIns="0"/>
            <a:lstStyle/>
            <a:p>
              <a:pPr algn="ctr" eaLnBrk="1" hangingPunct="1"/>
              <a:r>
                <a:rPr lang="en-US" sz="2400">
                  <a:solidFill>
                    <a:srgbClr val="FFFFFF"/>
                  </a:solidFill>
                  <a:latin typeface="Verb Regular Bold" charset="0"/>
                  <a:sym typeface="Verb Regular Bold" charset="0"/>
                </a:rPr>
                <a:t>?</a:t>
              </a:r>
            </a:p>
          </p:txBody>
        </p:sp>
      </p:grpSp>
      <p:grpSp>
        <p:nvGrpSpPr>
          <p:cNvPr id="21519" name="Group 19"/>
          <p:cNvGrpSpPr>
            <a:grpSpLocks/>
          </p:cNvGrpSpPr>
          <p:nvPr/>
        </p:nvGrpSpPr>
        <p:grpSpPr bwMode="auto">
          <a:xfrm>
            <a:off x="2489200" y="1905000"/>
            <a:ext cx="723900" cy="723900"/>
            <a:chOff x="0" y="0"/>
            <a:chExt cx="456" cy="456"/>
          </a:xfrm>
        </p:grpSpPr>
        <p:sp>
          <p:nvSpPr>
            <p:cNvPr id="21520" name="Oval 17"/>
            <p:cNvSpPr>
              <a:spLocks/>
            </p:cNvSpPr>
            <p:nvPr/>
          </p:nvSpPr>
          <p:spPr bwMode="auto">
            <a:xfrm>
              <a:off x="0" y="0"/>
              <a:ext cx="456" cy="456"/>
            </a:xfrm>
            <a:prstGeom prst="ellipse">
              <a:avLst/>
            </a:prstGeom>
            <a:solidFill>
              <a:srgbClr val="0091CE"/>
            </a:solidFill>
            <a:ln w="25400">
              <a:noFill/>
              <a:miter lim="800000"/>
              <a:headEnd/>
              <a:tailEnd/>
            </a:ln>
          </p:spPr>
          <p:txBody>
            <a:bodyPr lIns="0" tIns="0" rIns="0" bIns="0"/>
            <a:lstStyle/>
            <a:p>
              <a:pPr algn="ctr" eaLnBrk="1" hangingPunct="1"/>
              <a:endParaRPr lang="en-US"/>
            </a:p>
          </p:txBody>
        </p:sp>
        <p:sp>
          <p:nvSpPr>
            <p:cNvPr id="21521" name="Rectangle 18"/>
            <p:cNvSpPr>
              <a:spLocks/>
            </p:cNvSpPr>
            <p:nvPr/>
          </p:nvSpPr>
          <p:spPr bwMode="auto">
            <a:xfrm>
              <a:off x="63" y="132"/>
              <a:ext cx="360" cy="176"/>
            </a:xfrm>
            <a:prstGeom prst="rect">
              <a:avLst/>
            </a:prstGeom>
            <a:noFill/>
            <a:ln w="12700" cap="rnd">
              <a:noFill/>
              <a:round/>
              <a:headEnd/>
              <a:tailEnd/>
            </a:ln>
          </p:spPr>
          <p:txBody>
            <a:bodyPr lIns="0" tIns="0" rIns="0" bIns="0"/>
            <a:lstStyle/>
            <a:p>
              <a:pPr algn="ctr" eaLnBrk="1" hangingPunct="1"/>
              <a:r>
                <a:rPr lang="en-US" sz="1300">
                  <a:solidFill>
                    <a:srgbClr val="FFFFFF"/>
                  </a:solidFill>
                  <a:latin typeface="Verb Regular Bold" charset="0"/>
                  <a:sym typeface="Verb Regular Bold" charset="0"/>
                </a:rPr>
                <a:t>500%</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9" name="Object 1" hidden="1"/>
          <p:cNvGraphicFramePr>
            <a:graphicFrameLocks noChangeAspect="1"/>
          </p:cNvGraphicFramePr>
          <p:nvPr/>
        </p:nvGraphicFramePr>
        <p:xfrm>
          <a:off x="1588" y="1588"/>
          <a:ext cx="1587" cy="1587"/>
        </p:xfrm>
        <a:graphic>
          <a:graphicData uri="http://schemas.openxmlformats.org/presentationml/2006/ole">
            <p:oleObj spid="_x0000_s22529" name="think-cell Slide" r:id="rId3" imgW="38100" imgH="38100" progId="TCLayout.ActiveDocument.1">
              <p:embed/>
            </p:oleObj>
          </a:graphicData>
        </a:graphic>
      </p:graphicFrame>
      <p:cxnSp>
        <p:nvCxnSpPr>
          <p:cNvPr id="22530" name="AutoShape 17"/>
          <p:cNvCxnSpPr>
            <a:cxnSpLocks noChangeShapeType="1"/>
          </p:cNvCxnSpPr>
          <p:nvPr/>
        </p:nvCxnSpPr>
        <p:spPr bwMode="auto">
          <a:xfrm>
            <a:off x="1377950" y="1784350"/>
            <a:ext cx="2940050" cy="28575"/>
          </a:xfrm>
          <a:prstGeom prst="straightConnector1">
            <a:avLst/>
          </a:prstGeom>
          <a:noFill/>
          <a:ln w="25400" cap="sq">
            <a:solidFill>
              <a:srgbClr val="CDCDCD"/>
            </a:solidFill>
            <a:miter lim="800000"/>
            <a:headEnd/>
            <a:tailEnd/>
          </a:ln>
        </p:spPr>
      </p:cxnSp>
      <p:cxnSp>
        <p:nvCxnSpPr>
          <p:cNvPr id="22531" name="AutoShape 21"/>
          <p:cNvCxnSpPr>
            <a:cxnSpLocks noChangeShapeType="1"/>
          </p:cNvCxnSpPr>
          <p:nvPr/>
        </p:nvCxnSpPr>
        <p:spPr bwMode="auto">
          <a:xfrm rot="10800000" flipH="1">
            <a:off x="1377950" y="1812925"/>
            <a:ext cx="2940050" cy="2093913"/>
          </a:xfrm>
          <a:prstGeom prst="straightConnector1">
            <a:avLst/>
          </a:prstGeom>
          <a:noFill/>
          <a:ln w="25400" cap="sq">
            <a:solidFill>
              <a:srgbClr val="CDCDCD"/>
            </a:solidFill>
            <a:miter lim="800000"/>
            <a:headEnd/>
            <a:tailEnd/>
          </a:ln>
        </p:spPr>
      </p:cxnSp>
      <p:cxnSp>
        <p:nvCxnSpPr>
          <p:cNvPr id="22532" name="AutoShape 22"/>
          <p:cNvCxnSpPr>
            <a:cxnSpLocks noChangeShapeType="1"/>
          </p:cNvCxnSpPr>
          <p:nvPr/>
        </p:nvCxnSpPr>
        <p:spPr bwMode="auto">
          <a:xfrm rot="10800000" flipH="1">
            <a:off x="4318000" y="1798638"/>
            <a:ext cx="2925763" cy="14287"/>
          </a:xfrm>
          <a:prstGeom prst="straightConnector1">
            <a:avLst/>
          </a:prstGeom>
          <a:noFill/>
          <a:ln w="25400" cap="sq">
            <a:solidFill>
              <a:srgbClr val="CDCDCD"/>
            </a:solidFill>
            <a:miter lim="800000"/>
            <a:headEnd/>
            <a:tailEnd/>
          </a:ln>
        </p:spPr>
      </p:cxnSp>
      <p:cxnSp>
        <p:nvCxnSpPr>
          <p:cNvPr id="22533" name="AutoShape 23"/>
          <p:cNvCxnSpPr>
            <a:cxnSpLocks noChangeShapeType="1"/>
          </p:cNvCxnSpPr>
          <p:nvPr/>
        </p:nvCxnSpPr>
        <p:spPr bwMode="auto">
          <a:xfrm>
            <a:off x="4318000" y="1812925"/>
            <a:ext cx="2925763" cy="2093913"/>
          </a:xfrm>
          <a:prstGeom prst="straightConnector1">
            <a:avLst/>
          </a:prstGeom>
          <a:noFill/>
          <a:ln w="25400" cap="sq">
            <a:solidFill>
              <a:srgbClr val="CDCDCD"/>
            </a:solidFill>
            <a:miter lim="800000"/>
            <a:headEnd/>
            <a:tailEnd/>
          </a:ln>
        </p:spPr>
      </p:cxnSp>
      <p:cxnSp>
        <p:nvCxnSpPr>
          <p:cNvPr id="22534" name="AutoShape 25"/>
          <p:cNvCxnSpPr>
            <a:cxnSpLocks noChangeShapeType="1"/>
          </p:cNvCxnSpPr>
          <p:nvPr/>
        </p:nvCxnSpPr>
        <p:spPr bwMode="auto">
          <a:xfrm rot="10800000" flipH="1">
            <a:off x="4305300" y="1812925"/>
            <a:ext cx="12700" cy="2093913"/>
          </a:xfrm>
          <a:prstGeom prst="straightConnector1">
            <a:avLst/>
          </a:prstGeom>
          <a:noFill/>
          <a:ln w="25400" cap="sq">
            <a:solidFill>
              <a:srgbClr val="CDCDCD"/>
            </a:solidFill>
            <a:miter lim="800000"/>
            <a:headEnd/>
            <a:tailEnd/>
          </a:ln>
        </p:spPr>
      </p:cxnSp>
      <p:sp>
        <p:nvSpPr>
          <p:cNvPr id="22535" name="Oval 1"/>
          <p:cNvSpPr>
            <a:spLocks/>
          </p:cNvSpPr>
          <p:nvPr/>
        </p:nvSpPr>
        <p:spPr bwMode="auto">
          <a:xfrm>
            <a:off x="6243638" y="798513"/>
            <a:ext cx="2000250" cy="2000250"/>
          </a:xfrm>
          <a:prstGeom prst="ellipse">
            <a:avLst/>
          </a:prstGeom>
          <a:solidFill>
            <a:srgbClr val="FFFFFF"/>
          </a:solidFill>
          <a:ln w="25400">
            <a:solidFill>
              <a:srgbClr val="CDCDCD"/>
            </a:solidFill>
            <a:miter lim="800000"/>
            <a:headEnd/>
            <a:tailEnd/>
          </a:ln>
        </p:spPr>
        <p:txBody>
          <a:bodyPr lIns="0" tIns="0" rIns="0" bIns="0"/>
          <a:lstStyle/>
          <a:p>
            <a:pPr algn="ctr" eaLnBrk="1" hangingPunct="1"/>
            <a:endParaRPr lang="en-US"/>
          </a:p>
        </p:txBody>
      </p:sp>
      <p:pic>
        <p:nvPicPr>
          <p:cNvPr id="22536" name="Picture 2"/>
          <p:cNvPicPr>
            <a:picLocks noChangeArrowheads="1"/>
          </p:cNvPicPr>
          <p:nvPr/>
        </p:nvPicPr>
        <p:blipFill>
          <a:blip r:embed="rId4" cstate="print"/>
          <a:srcRect/>
          <a:stretch>
            <a:fillRect/>
          </a:stretch>
        </p:blipFill>
        <p:spPr bwMode="auto">
          <a:xfrm>
            <a:off x="6310313" y="873125"/>
            <a:ext cx="1866900" cy="1866900"/>
          </a:xfrm>
          <a:prstGeom prst="rect">
            <a:avLst/>
          </a:prstGeom>
          <a:noFill/>
          <a:ln w="12700">
            <a:noFill/>
            <a:miter lim="800000"/>
            <a:headEnd/>
            <a:tailEnd/>
          </a:ln>
        </p:spPr>
      </p:pic>
      <p:sp>
        <p:nvSpPr>
          <p:cNvPr id="22537" name="AutoShape 3"/>
          <p:cNvSpPr>
            <a:spLocks/>
          </p:cNvSpPr>
          <p:nvPr/>
        </p:nvSpPr>
        <p:spPr bwMode="auto">
          <a:xfrm>
            <a:off x="6248400" y="2438400"/>
            <a:ext cx="1993900" cy="406400"/>
          </a:xfrm>
          <a:prstGeom prst="roundRect">
            <a:avLst>
              <a:gd name="adj" fmla="val 46875"/>
            </a:avLst>
          </a:prstGeom>
          <a:solidFill>
            <a:srgbClr val="E6E6E6"/>
          </a:solidFill>
          <a:ln w="25400">
            <a:solidFill>
              <a:srgbClr val="CDCDCD"/>
            </a:solidFill>
            <a:miter lim="800000"/>
            <a:headEnd/>
            <a:tailEnd/>
          </a:ln>
        </p:spPr>
        <p:txBody>
          <a:bodyPr lIns="0" tIns="0" rIns="0" bIns="0"/>
          <a:lstStyle/>
          <a:p>
            <a:pPr algn="ctr" eaLnBrk="1" hangingPunct="1"/>
            <a:endParaRPr lang="en-US"/>
          </a:p>
        </p:txBody>
      </p:sp>
      <p:sp>
        <p:nvSpPr>
          <p:cNvPr id="22538" name="Oval 4"/>
          <p:cNvSpPr>
            <a:spLocks/>
          </p:cNvSpPr>
          <p:nvPr/>
        </p:nvSpPr>
        <p:spPr bwMode="auto">
          <a:xfrm>
            <a:off x="377825" y="2906713"/>
            <a:ext cx="2000250" cy="2000250"/>
          </a:xfrm>
          <a:prstGeom prst="ellipse">
            <a:avLst/>
          </a:prstGeom>
          <a:solidFill>
            <a:srgbClr val="FFFFFF"/>
          </a:solidFill>
          <a:ln w="25400">
            <a:solidFill>
              <a:srgbClr val="CDCDCD"/>
            </a:solidFill>
            <a:miter lim="800000"/>
            <a:headEnd/>
            <a:tailEnd/>
          </a:ln>
        </p:spPr>
        <p:txBody>
          <a:bodyPr lIns="0" tIns="0" rIns="0" bIns="0"/>
          <a:lstStyle/>
          <a:p>
            <a:pPr algn="ctr" eaLnBrk="1" hangingPunct="1"/>
            <a:endParaRPr lang="en-US"/>
          </a:p>
        </p:txBody>
      </p:sp>
      <p:pic>
        <p:nvPicPr>
          <p:cNvPr id="22539" name="Picture 5"/>
          <p:cNvPicPr>
            <a:picLocks noChangeArrowheads="1"/>
          </p:cNvPicPr>
          <p:nvPr/>
        </p:nvPicPr>
        <p:blipFill>
          <a:blip r:embed="rId5" cstate="print"/>
          <a:srcRect/>
          <a:stretch>
            <a:fillRect/>
          </a:stretch>
        </p:blipFill>
        <p:spPr bwMode="auto">
          <a:xfrm>
            <a:off x="444500" y="2979738"/>
            <a:ext cx="1854200" cy="1854200"/>
          </a:xfrm>
          <a:prstGeom prst="rect">
            <a:avLst/>
          </a:prstGeom>
          <a:noFill/>
          <a:ln w="12700">
            <a:noFill/>
            <a:miter lim="800000"/>
            <a:headEnd/>
            <a:tailEnd/>
          </a:ln>
        </p:spPr>
      </p:pic>
      <p:sp>
        <p:nvSpPr>
          <p:cNvPr id="22540" name="AutoShape 6"/>
          <p:cNvSpPr>
            <a:spLocks/>
          </p:cNvSpPr>
          <p:nvPr/>
        </p:nvSpPr>
        <p:spPr bwMode="auto">
          <a:xfrm>
            <a:off x="381000" y="4546600"/>
            <a:ext cx="1993900" cy="406400"/>
          </a:xfrm>
          <a:prstGeom prst="roundRect">
            <a:avLst>
              <a:gd name="adj" fmla="val 46875"/>
            </a:avLst>
          </a:prstGeom>
          <a:solidFill>
            <a:srgbClr val="E6E6E6"/>
          </a:solidFill>
          <a:ln w="25400">
            <a:solidFill>
              <a:srgbClr val="CDCDCD"/>
            </a:solidFill>
            <a:miter lim="800000"/>
            <a:headEnd/>
            <a:tailEnd/>
          </a:ln>
        </p:spPr>
        <p:txBody>
          <a:bodyPr lIns="0" tIns="0" rIns="0" bIns="0"/>
          <a:lstStyle/>
          <a:p>
            <a:pPr algn="ctr" eaLnBrk="1" hangingPunct="1"/>
            <a:endParaRPr lang="en-US"/>
          </a:p>
        </p:txBody>
      </p:sp>
      <p:sp>
        <p:nvSpPr>
          <p:cNvPr id="22541" name="Oval 7"/>
          <p:cNvSpPr>
            <a:spLocks/>
          </p:cNvSpPr>
          <p:nvPr/>
        </p:nvSpPr>
        <p:spPr bwMode="auto">
          <a:xfrm>
            <a:off x="3305175" y="2906713"/>
            <a:ext cx="1998663" cy="2000250"/>
          </a:xfrm>
          <a:prstGeom prst="ellipse">
            <a:avLst/>
          </a:prstGeom>
          <a:solidFill>
            <a:srgbClr val="FFFFFF"/>
          </a:solidFill>
          <a:ln w="25400">
            <a:solidFill>
              <a:srgbClr val="CDCDCD"/>
            </a:solidFill>
            <a:miter lim="800000"/>
            <a:headEnd/>
            <a:tailEnd/>
          </a:ln>
        </p:spPr>
        <p:txBody>
          <a:bodyPr lIns="0" tIns="0" rIns="0" bIns="0"/>
          <a:lstStyle/>
          <a:p>
            <a:pPr algn="ctr" eaLnBrk="1" hangingPunct="1"/>
            <a:endParaRPr lang="en-US"/>
          </a:p>
        </p:txBody>
      </p:sp>
      <p:sp>
        <p:nvSpPr>
          <p:cNvPr id="22542" name="AutoShape 8"/>
          <p:cNvSpPr>
            <a:spLocks/>
          </p:cNvSpPr>
          <p:nvPr/>
        </p:nvSpPr>
        <p:spPr bwMode="auto">
          <a:xfrm>
            <a:off x="3314700" y="4546600"/>
            <a:ext cx="1993900" cy="406400"/>
          </a:xfrm>
          <a:prstGeom prst="roundRect">
            <a:avLst>
              <a:gd name="adj" fmla="val 46875"/>
            </a:avLst>
          </a:prstGeom>
          <a:solidFill>
            <a:srgbClr val="E6E6E6"/>
          </a:solidFill>
          <a:ln w="25400">
            <a:solidFill>
              <a:srgbClr val="CDCDCD"/>
            </a:solidFill>
            <a:miter lim="800000"/>
            <a:headEnd/>
            <a:tailEnd/>
          </a:ln>
        </p:spPr>
        <p:txBody>
          <a:bodyPr lIns="0" tIns="0" rIns="0" bIns="0"/>
          <a:lstStyle/>
          <a:p>
            <a:pPr algn="ctr" eaLnBrk="1" hangingPunct="1"/>
            <a:endParaRPr lang="en-US"/>
          </a:p>
        </p:txBody>
      </p:sp>
      <p:sp>
        <p:nvSpPr>
          <p:cNvPr id="22543" name="Oval 9"/>
          <p:cNvSpPr>
            <a:spLocks/>
          </p:cNvSpPr>
          <p:nvPr/>
        </p:nvSpPr>
        <p:spPr bwMode="auto">
          <a:xfrm>
            <a:off x="6243638" y="2906713"/>
            <a:ext cx="2000250" cy="2000250"/>
          </a:xfrm>
          <a:prstGeom prst="ellipse">
            <a:avLst/>
          </a:prstGeom>
          <a:solidFill>
            <a:srgbClr val="FFFFFF"/>
          </a:solidFill>
          <a:ln w="25400">
            <a:solidFill>
              <a:srgbClr val="CDCDCD"/>
            </a:solidFill>
            <a:miter lim="800000"/>
            <a:headEnd/>
            <a:tailEnd/>
          </a:ln>
        </p:spPr>
        <p:txBody>
          <a:bodyPr lIns="0" tIns="0" rIns="0" bIns="0"/>
          <a:lstStyle/>
          <a:p>
            <a:pPr algn="ctr" eaLnBrk="1" hangingPunct="1"/>
            <a:endParaRPr lang="en-US"/>
          </a:p>
        </p:txBody>
      </p:sp>
      <p:sp>
        <p:nvSpPr>
          <p:cNvPr id="22544" name="Line 10"/>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22545" name="Oval 11"/>
          <p:cNvSpPr>
            <a:spLocks/>
          </p:cNvSpPr>
          <p:nvPr/>
        </p:nvSpPr>
        <p:spPr bwMode="auto">
          <a:xfrm>
            <a:off x="377825" y="784225"/>
            <a:ext cx="2000250" cy="2000250"/>
          </a:xfrm>
          <a:prstGeom prst="ellipse">
            <a:avLst/>
          </a:prstGeom>
          <a:solidFill>
            <a:srgbClr val="FFFFFF"/>
          </a:solidFill>
          <a:ln w="25400">
            <a:solidFill>
              <a:srgbClr val="CDCDCD"/>
            </a:solidFill>
            <a:miter lim="800000"/>
            <a:headEnd/>
            <a:tailEnd/>
          </a:ln>
        </p:spPr>
        <p:txBody>
          <a:bodyPr lIns="0" tIns="0" rIns="0" bIns="0"/>
          <a:lstStyle/>
          <a:p>
            <a:pPr algn="ctr" eaLnBrk="1" hangingPunct="1"/>
            <a:endParaRPr lang="en-US"/>
          </a:p>
        </p:txBody>
      </p:sp>
      <p:sp>
        <p:nvSpPr>
          <p:cNvPr id="22546" name="AutoShape 12"/>
          <p:cNvSpPr>
            <a:spLocks/>
          </p:cNvSpPr>
          <p:nvPr/>
        </p:nvSpPr>
        <p:spPr bwMode="auto">
          <a:xfrm>
            <a:off x="6248400" y="4546600"/>
            <a:ext cx="1993900" cy="406400"/>
          </a:xfrm>
          <a:prstGeom prst="roundRect">
            <a:avLst>
              <a:gd name="adj" fmla="val 46875"/>
            </a:avLst>
          </a:prstGeom>
          <a:solidFill>
            <a:srgbClr val="E6E6E6"/>
          </a:solidFill>
          <a:ln w="25400">
            <a:solidFill>
              <a:srgbClr val="CDCDCD"/>
            </a:solidFill>
            <a:miter lim="800000"/>
            <a:headEnd/>
            <a:tailEnd/>
          </a:ln>
        </p:spPr>
        <p:txBody>
          <a:bodyPr lIns="0" tIns="0" rIns="0" bIns="0"/>
          <a:lstStyle/>
          <a:p>
            <a:pPr algn="ctr" eaLnBrk="1" hangingPunct="1"/>
            <a:endParaRPr lang="en-US"/>
          </a:p>
        </p:txBody>
      </p:sp>
      <p:sp>
        <p:nvSpPr>
          <p:cNvPr id="21524" name="Rectangle 13"/>
          <p:cNvSpPr>
            <a:spLocks noGrp="1" noChangeArrowheads="1"/>
          </p:cNvSpPr>
          <p:nvPr>
            <p:ph type="title"/>
          </p:nvPr>
        </p:nvSpPr>
        <p:spPr>
          <a:xfrm>
            <a:off x="331788" y="38100"/>
            <a:ext cx="6667500" cy="571500"/>
          </a:xfrm>
        </p:spPr>
        <p:txBody>
          <a:bodyPr/>
          <a:lstStyle/>
          <a:p>
            <a:pPr eaLnBrk="1" hangingPunct="1">
              <a:defRPr/>
            </a:pPr>
            <a:r>
              <a:rPr lang="en-US" dirty="0"/>
              <a:t>We are developing an end to end </a:t>
            </a:r>
            <a:r>
              <a:rPr lang="en-US" dirty="0" err="1"/>
              <a:t>telehealth</a:t>
            </a:r>
            <a:r>
              <a:rPr lang="en-US" dirty="0"/>
              <a:t> solution</a:t>
            </a:r>
          </a:p>
        </p:txBody>
      </p:sp>
      <p:sp>
        <p:nvSpPr>
          <p:cNvPr id="22548" name="Rectangle 14"/>
          <p:cNvSpPr>
            <a:spLocks/>
          </p:cNvSpPr>
          <p:nvPr/>
        </p:nvSpPr>
        <p:spPr bwMode="auto">
          <a:xfrm>
            <a:off x="6367463" y="2427288"/>
            <a:ext cx="1765300" cy="381000"/>
          </a:xfrm>
          <a:prstGeom prst="rect">
            <a:avLst/>
          </a:prstGeom>
          <a:noFill/>
          <a:ln w="12700" cap="rnd">
            <a:noFill/>
            <a:round/>
            <a:headEnd/>
            <a:tailEnd/>
          </a:ln>
        </p:spPr>
        <p:txBody>
          <a:bodyPr lIns="38100" tIns="38100" rIns="38100" bIns="38100"/>
          <a:lstStyle/>
          <a:p>
            <a:pPr algn="ctr" eaLnBrk="1" hangingPunct="1"/>
            <a:r>
              <a:rPr lang="en-US" sz="1000">
                <a:solidFill>
                  <a:srgbClr val="343434"/>
                </a:solidFill>
                <a:latin typeface="Verb Regular Bold" charset="0"/>
                <a:sym typeface="Verb Regular Bold" charset="0"/>
              </a:rPr>
              <a:t>Remote Patient Monitoring / Home Health</a:t>
            </a:r>
          </a:p>
        </p:txBody>
      </p:sp>
      <p:sp>
        <p:nvSpPr>
          <p:cNvPr id="22549" name="Rectangle 15"/>
          <p:cNvSpPr>
            <a:spLocks/>
          </p:cNvSpPr>
          <p:nvPr/>
        </p:nvSpPr>
        <p:spPr bwMode="auto">
          <a:xfrm>
            <a:off x="6405563" y="4629150"/>
            <a:ext cx="1701800" cy="228600"/>
          </a:xfrm>
          <a:prstGeom prst="rect">
            <a:avLst/>
          </a:prstGeom>
          <a:noFill/>
          <a:ln w="12700" cap="rnd">
            <a:noFill/>
            <a:round/>
            <a:headEnd/>
            <a:tailEnd/>
          </a:ln>
        </p:spPr>
        <p:txBody>
          <a:bodyPr lIns="38100" tIns="38100" rIns="38100" bIns="38100"/>
          <a:lstStyle/>
          <a:p>
            <a:pPr algn="ctr" eaLnBrk="1" hangingPunct="1"/>
            <a:r>
              <a:rPr lang="en-US" sz="1000">
                <a:solidFill>
                  <a:srgbClr val="343434"/>
                </a:solidFill>
                <a:latin typeface="Verb Regular Bold" charset="0"/>
                <a:sym typeface="Verb Regular Bold" charset="0"/>
              </a:rPr>
              <a:t>mHealth</a:t>
            </a:r>
          </a:p>
        </p:txBody>
      </p:sp>
      <p:pic>
        <p:nvPicPr>
          <p:cNvPr id="22550" name="Picture 16"/>
          <p:cNvPicPr>
            <a:picLocks noChangeAspect="1" noChangeArrowheads="1"/>
          </p:cNvPicPr>
          <p:nvPr/>
        </p:nvPicPr>
        <p:blipFill>
          <a:blip r:embed="rId6" cstate="print"/>
          <a:srcRect/>
          <a:stretch>
            <a:fillRect/>
          </a:stretch>
        </p:blipFill>
        <p:spPr bwMode="auto">
          <a:xfrm>
            <a:off x="6824663" y="3100388"/>
            <a:ext cx="838200" cy="1401762"/>
          </a:xfrm>
          <a:prstGeom prst="rect">
            <a:avLst/>
          </a:prstGeom>
          <a:noFill/>
          <a:ln w="12700" cap="rnd">
            <a:noFill/>
            <a:round/>
            <a:headEnd/>
            <a:tailEnd/>
          </a:ln>
        </p:spPr>
      </p:pic>
      <p:grpSp>
        <p:nvGrpSpPr>
          <p:cNvPr id="22551" name="Group 20"/>
          <p:cNvGrpSpPr>
            <a:grpSpLocks/>
          </p:cNvGrpSpPr>
          <p:nvPr/>
        </p:nvGrpSpPr>
        <p:grpSpPr bwMode="auto">
          <a:xfrm>
            <a:off x="706438" y="704850"/>
            <a:ext cx="1328737" cy="1993900"/>
            <a:chOff x="0" y="0"/>
            <a:chExt cx="837" cy="1256"/>
          </a:xfrm>
        </p:grpSpPr>
        <p:pic>
          <p:nvPicPr>
            <p:cNvPr id="22561" name="Picture 18"/>
            <p:cNvPicPr>
              <a:picLocks noChangeAspect="1" noChangeArrowheads="1"/>
            </p:cNvPicPr>
            <p:nvPr/>
          </p:nvPicPr>
          <p:blipFill>
            <a:blip r:embed="rId7" cstate="print"/>
            <a:srcRect/>
            <a:stretch>
              <a:fillRect/>
            </a:stretch>
          </p:blipFill>
          <p:spPr bwMode="auto">
            <a:xfrm>
              <a:off x="0" y="0"/>
              <a:ext cx="837" cy="1256"/>
            </a:xfrm>
            <a:prstGeom prst="rect">
              <a:avLst/>
            </a:prstGeom>
            <a:noFill/>
            <a:ln w="12700" cap="rnd">
              <a:noFill/>
              <a:round/>
              <a:headEnd/>
              <a:tailEnd/>
            </a:ln>
          </p:spPr>
        </p:pic>
        <p:pic>
          <p:nvPicPr>
            <p:cNvPr id="22562" name="Picture 19"/>
            <p:cNvPicPr>
              <a:picLocks noChangeArrowheads="1"/>
            </p:cNvPicPr>
            <p:nvPr/>
          </p:nvPicPr>
          <p:blipFill>
            <a:blip r:embed="rId8" cstate="print"/>
            <a:srcRect l="30568" t="15004" r="31012" b="71490"/>
            <a:stretch>
              <a:fillRect/>
            </a:stretch>
          </p:blipFill>
          <p:spPr bwMode="auto">
            <a:xfrm>
              <a:off x="256" y="182"/>
              <a:ext cx="326" cy="183"/>
            </a:xfrm>
            <a:prstGeom prst="rect">
              <a:avLst/>
            </a:prstGeom>
            <a:noFill/>
            <a:ln w="12700" cap="rnd">
              <a:noFill/>
              <a:round/>
              <a:headEnd/>
              <a:tailEnd/>
            </a:ln>
          </p:spPr>
        </p:pic>
      </p:grpSp>
      <p:sp>
        <p:nvSpPr>
          <p:cNvPr id="22552" name="Rectangle 24"/>
          <p:cNvSpPr>
            <a:spLocks/>
          </p:cNvSpPr>
          <p:nvPr/>
        </p:nvSpPr>
        <p:spPr bwMode="auto">
          <a:xfrm>
            <a:off x="3465513" y="4552950"/>
            <a:ext cx="1689100" cy="381000"/>
          </a:xfrm>
          <a:prstGeom prst="rect">
            <a:avLst/>
          </a:prstGeom>
          <a:noFill/>
          <a:ln w="12700" cap="rnd">
            <a:noFill/>
            <a:round/>
            <a:headEnd/>
            <a:tailEnd/>
          </a:ln>
        </p:spPr>
        <p:txBody>
          <a:bodyPr lIns="38100" tIns="38100" rIns="38100" bIns="38100"/>
          <a:lstStyle/>
          <a:p>
            <a:pPr algn="ctr" eaLnBrk="1" hangingPunct="1"/>
            <a:r>
              <a:rPr lang="en-US" sz="1000">
                <a:solidFill>
                  <a:srgbClr val="343434"/>
                </a:solidFill>
                <a:latin typeface="Verb Regular Bold" charset="0"/>
                <a:sym typeface="Verb Regular Bold" charset="0"/>
              </a:rPr>
              <a:t>Electronic Health</a:t>
            </a:r>
          </a:p>
          <a:p>
            <a:pPr algn="ctr" eaLnBrk="1" hangingPunct="1"/>
            <a:r>
              <a:rPr lang="en-US" sz="1000">
                <a:solidFill>
                  <a:srgbClr val="343434"/>
                </a:solidFill>
                <a:latin typeface="Verb Regular Bold" charset="0"/>
                <a:sym typeface="Verb Regular Bold" charset="0"/>
              </a:rPr>
              <a:t>Records</a:t>
            </a:r>
          </a:p>
        </p:txBody>
      </p:sp>
      <p:pic>
        <p:nvPicPr>
          <p:cNvPr id="22553" name="Picture 26"/>
          <p:cNvPicPr>
            <a:picLocks noChangeAspect="1" noChangeArrowheads="1"/>
          </p:cNvPicPr>
          <p:nvPr/>
        </p:nvPicPr>
        <p:blipFill>
          <a:blip r:embed="rId9" cstate="print"/>
          <a:srcRect/>
          <a:stretch>
            <a:fillRect/>
          </a:stretch>
        </p:blipFill>
        <p:spPr bwMode="auto">
          <a:xfrm>
            <a:off x="3732213" y="3257550"/>
            <a:ext cx="1144587" cy="1144588"/>
          </a:xfrm>
          <a:prstGeom prst="rect">
            <a:avLst/>
          </a:prstGeom>
          <a:noFill/>
          <a:ln w="12700" cap="rnd">
            <a:noFill/>
            <a:round/>
            <a:headEnd/>
            <a:tailEnd/>
          </a:ln>
        </p:spPr>
      </p:pic>
      <p:sp>
        <p:nvSpPr>
          <p:cNvPr id="22554" name="Rectangle 30"/>
          <p:cNvSpPr>
            <a:spLocks/>
          </p:cNvSpPr>
          <p:nvPr/>
        </p:nvSpPr>
        <p:spPr bwMode="auto">
          <a:xfrm>
            <a:off x="527050" y="4535488"/>
            <a:ext cx="1689100" cy="381000"/>
          </a:xfrm>
          <a:prstGeom prst="rect">
            <a:avLst/>
          </a:prstGeom>
          <a:noFill/>
          <a:ln w="12700" cap="rnd">
            <a:noFill/>
            <a:round/>
            <a:headEnd/>
            <a:tailEnd/>
          </a:ln>
        </p:spPr>
        <p:txBody>
          <a:bodyPr lIns="38100" tIns="38100" rIns="38100" bIns="38100"/>
          <a:lstStyle/>
          <a:p>
            <a:pPr algn="ctr" eaLnBrk="1" hangingPunct="1"/>
            <a:r>
              <a:rPr lang="en-US" sz="1000">
                <a:solidFill>
                  <a:srgbClr val="343434"/>
                </a:solidFill>
                <a:latin typeface="Verb Regular Bold" charset="0"/>
                <a:sym typeface="Verb Regular Bold" charset="0"/>
              </a:rPr>
              <a:t>Asynchronous </a:t>
            </a:r>
            <a:br>
              <a:rPr lang="en-US" sz="1000">
                <a:solidFill>
                  <a:srgbClr val="343434"/>
                </a:solidFill>
                <a:latin typeface="Verb Regular Bold" charset="0"/>
                <a:sym typeface="Verb Regular Bold" charset="0"/>
              </a:rPr>
            </a:br>
            <a:r>
              <a:rPr lang="en-US" sz="1000">
                <a:solidFill>
                  <a:srgbClr val="343434"/>
                </a:solidFill>
                <a:latin typeface="Verb Regular Bold" charset="0"/>
                <a:sym typeface="Verb Regular Bold" charset="0"/>
              </a:rPr>
              <a:t>(e.g., store-and-forward)</a:t>
            </a:r>
          </a:p>
        </p:txBody>
      </p:sp>
      <p:sp>
        <p:nvSpPr>
          <p:cNvPr id="22555" name="AutoShape 31"/>
          <p:cNvSpPr>
            <a:spLocks/>
          </p:cNvSpPr>
          <p:nvPr/>
        </p:nvSpPr>
        <p:spPr bwMode="auto">
          <a:xfrm>
            <a:off x="381000" y="2438400"/>
            <a:ext cx="1993900" cy="406400"/>
          </a:xfrm>
          <a:prstGeom prst="roundRect">
            <a:avLst>
              <a:gd name="adj" fmla="val 46875"/>
            </a:avLst>
          </a:prstGeom>
          <a:solidFill>
            <a:srgbClr val="E6E6E6"/>
          </a:solidFill>
          <a:ln w="25400">
            <a:solidFill>
              <a:srgbClr val="CDCDCD"/>
            </a:solidFill>
            <a:miter lim="800000"/>
            <a:headEnd/>
            <a:tailEnd/>
          </a:ln>
        </p:spPr>
        <p:txBody>
          <a:bodyPr lIns="0" tIns="0" rIns="0" bIns="0"/>
          <a:lstStyle/>
          <a:p>
            <a:pPr algn="ctr" eaLnBrk="1" hangingPunct="1"/>
            <a:endParaRPr lang="en-US"/>
          </a:p>
        </p:txBody>
      </p:sp>
      <p:sp>
        <p:nvSpPr>
          <p:cNvPr id="22556" name="Rectangle 32"/>
          <p:cNvSpPr>
            <a:spLocks/>
          </p:cNvSpPr>
          <p:nvPr/>
        </p:nvSpPr>
        <p:spPr bwMode="auto">
          <a:xfrm>
            <a:off x="527050" y="2425700"/>
            <a:ext cx="1689100" cy="381000"/>
          </a:xfrm>
          <a:prstGeom prst="rect">
            <a:avLst/>
          </a:prstGeom>
          <a:noFill/>
          <a:ln w="12700" cap="rnd">
            <a:noFill/>
            <a:round/>
            <a:headEnd/>
            <a:tailEnd/>
          </a:ln>
        </p:spPr>
        <p:txBody>
          <a:bodyPr lIns="38100" tIns="38100" rIns="38100" bIns="38100"/>
          <a:lstStyle/>
          <a:p>
            <a:pPr algn="ctr" eaLnBrk="1" hangingPunct="1"/>
            <a:r>
              <a:rPr lang="en-US" sz="1000">
                <a:solidFill>
                  <a:srgbClr val="343434"/>
                </a:solidFill>
                <a:latin typeface="Verb Regular Bold" charset="0"/>
                <a:sym typeface="Verb Regular Bold" charset="0"/>
              </a:rPr>
              <a:t>Synchronous </a:t>
            </a:r>
            <a:br>
              <a:rPr lang="en-US" sz="1000">
                <a:solidFill>
                  <a:srgbClr val="343434"/>
                </a:solidFill>
                <a:latin typeface="Verb Regular Bold" charset="0"/>
                <a:sym typeface="Verb Regular Bold" charset="0"/>
              </a:rPr>
            </a:br>
            <a:r>
              <a:rPr lang="en-US" sz="1000">
                <a:solidFill>
                  <a:srgbClr val="343434"/>
                </a:solidFill>
                <a:latin typeface="Verb Regular Bold" charset="0"/>
                <a:sym typeface="Verb Regular Bold" charset="0"/>
              </a:rPr>
              <a:t>(e.g., live video)</a:t>
            </a:r>
          </a:p>
        </p:txBody>
      </p:sp>
      <p:grpSp>
        <p:nvGrpSpPr>
          <p:cNvPr id="22557" name="Group 2"/>
          <p:cNvGrpSpPr>
            <a:grpSpLocks/>
          </p:cNvGrpSpPr>
          <p:nvPr/>
        </p:nvGrpSpPr>
        <p:grpSpPr bwMode="auto">
          <a:xfrm>
            <a:off x="3276600" y="819150"/>
            <a:ext cx="2000250" cy="2000250"/>
            <a:chOff x="3276600" y="819150"/>
            <a:chExt cx="2000250" cy="2000250"/>
          </a:xfrm>
        </p:grpSpPr>
        <p:sp>
          <p:nvSpPr>
            <p:cNvPr id="36" name="Oval 9"/>
            <p:cNvSpPr>
              <a:spLocks/>
            </p:cNvSpPr>
            <p:nvPr/>
          </p:nvSpPr>
          <p:spPr bwMode="auto">
            <a:xfrm>
              <a:off x="3276600" y="819150"/>
              <a:ext cx="2000250" cy="2000250"/>
            </a:xfrm>
            <a:prstGeom prst="ellipse">
              <a:avLst/>
            </a:prstGeom>
            <a:solidFill>
              <a:schemeClr val="accent5">
                <a:lumMod val="60000"/>
                <a:lumOff val="40000"/>
              </a:schemeClr>
            </a:solidFill>
            <a:ln w="25400">
              <a:solidFill>
                <a:srgbClr val="CDCDCD"/>
              </a:solidFill>
              <a:miter lim="800000"/>
              <a:headEnd/>
              <a:tailEnd/>
            </a:ln>
          </p:spPr>
          <p:txBody>
            <a:bodyPr lIns="0" tIns="0" rIns="0" bIns="0"/>
            <a:lstStyle/>
            <a:p>
              <a:pPr algn="ctr" eaLnBrk="1" hangingPunct="1">
                <a:defRPr/>
              </a:pPr>
              <a:endParaRPr lang="en-US">
                <a:latin typeface="Gill Sans" charset="0"/>
                <a:ea typeface="ヒラギノ角ゴ ProN W3" charset="0"/>
                <a:sym typeface="Gill Sans" charset="0"/>
              </a:endParaRPr>
            </a:p>
          </p:txBody>
        </p:sp>
        <p:pic>
          <p:nvPicPr>
            <p:cNvPr id="22559" name="Picture 3"/>
            <p:cNvPicPr>
              <a:picLocks noChangeAspect="1" noChangeArrowheads="1"/>
            </p:cNvPicPr>
            <p:nvPr/>
          </p:nvPicPr>
          <p:blipFill>
            <a:blip r:embed="rId10" cstate="print"/>
            <a:srcRect/>
            <a:stretch>
              <a:fillRect/>
            </a:stretch>
          </p:blipFill>
          <p:spPr bwMode="auto">
            <a:xfrm>
              <a:off x="3747799" y="1294606"/>
              <a:ext cx="1057853" cy="365132"/>
            </a:xfrm>
            <a:prstGeom prst="rect">
              <a:avLst/>
            </a:prstGeom>
            <a:noFill/>
            <a:ln w="12700" cap="rnd">
              <a:noFill/>
              <a:round/>
              <a:headEnd/>
              <a:tailEnd/>
            </a:ln>
          </p:spPr>
        </p:pic>
        <p:sp>
          <p:nvSpPr>
            <p:cNvPr id="2" name="TextBox 1"/>
            <p:cNvSpPr txBox="1"/>
            <p:nvPr/>
          </p:nvSpPr>
          <p:spPr>
            <a:xfrm>
              <a:off x="3705225" y="1809750"/>
              <a:ext cx="1143000" cy="584200"/>
            </a:xfrm>
            <a:prstGeom prst="rect">
              <a:avLst/>
            </a:prstGeom>
            <a:noFill/>
          </p:spPr>
          <p:txBody>
            <a:bodyPr>
              <a:spAutoFit/>
            </a:bodyPr>
            <a:lstStyle/>
            <a:p>
              <a:pPr algn="ctr">
                <a:defRPr/>
              </a:pPr>
              <a:r>
                <a:rPr lang="en-US" sz="1600" dirty="0">
                  <a:latin typeface="+mj-lt"/>
                  <a:ea typeface="ヒラギノ角ゴ ProN W3" charset="0"/>
                  <a:sym typeface="Gill Sans" charset="0"/>
                </a:rPr>
                <a:t>Telehealth platform</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1"/>
          <p:cNvSpPr>
            <a:spLocks/>
          </p:cNvSpPr>
          <p:nvPr/>
        </p:nvSpPr>
        <p:spPr bwMode="auto">
          <a:xfrm>
            <a:off x="3416300" y="3187700"/>
            <a:ext cx="2362200" cy="355600"/>
          </a:xfrm>
          <a:prstGeom prst="rect">
            <a:avLst/>
          </a:prstGeom>
          <a:noFill/>
          <a:ln w="12700">
            <a:noFill/>
            <a:miter lim="800000"/>
            <a:headEnd/>
            <a:tailEnd/>
          </a:ln>
        </p:spPr>
        <p:txBody>
          <a:bodyPr wrap="none" lIns="0" tIns="0" rIns="0" bIns="0">
            <a:spAutoFit/>
          </a:bodyPr>
          <a:lstStyle/>
          <a:p>
            <a:pPr eaLnBrk="1" hangingPunct="1"/>
            <a:r>
              <a:rPr lang="en-US" sz="1800">
                <a:solidFill>
                  <a:srgbClr val="343434"/>
                </a:solidFill>
                <a:latin typeface="Verb Regular" charset="0"/>
                <a:sym typeface="Verb Regular" charset="0"/>
                <a:hlinkClick r:id="rId3"/>
              </a:rPr>
              <a:t>www.</a:t>
            </a:r>
            <a:r>
              <a:rPr lang="en-US" sz="1800">
                <a:solidFill>
                  <a:srgbClr val="343434"/>
                </a:solidFill>
                <a:latin typeface="Verb Regular Bold" charset="0"/>
                <a:sym typeface="Verb Regular Bold" charset="0"/>
                <a:hlinkClick r:id="rId3"/>
              </a:rPr>
              <a:t>aviziatech</a:t>
            </a:r>
            <a:r>
              <a:rPr lang="en-US" sz="1800">
                <a:solidFill>
                  <a:srgbClr val="343434"/>
                </a:solidFill>
                <a:latin typeface="Verb Regular" charset="0"/>
                <a:sym typeface="Verb Regular" charset="0"/>
                <a:hlinkClick r:id="rId3"/>
              </a:rPr>
              <a:t>.com</a:t>
            </a:r>
            <a:endParaRPr lang="en-US" sz="1800">
              <a:solidFill>
                <a:srgbClr val="343434"/>
              </a:solidFill>
              <a:latin typeface="Verb Regular" charset="0"/>
              <a:sym typeface="Verb Regular" charset="0"/>
            </a:endParaRPr>
          </a:p>
        </p:txBody>
      </p:sp>
      <p:pic>
        <p:nvPicPr>
          <p:cNvPr id="23555" name="Picture 2"/>
          <p:cNvPicPr>
            <a:picLocks noChangeAspect="1" noChangeArrowheads="1"/>
          </p:cNvPicPr>
          <p:nvPr/>
        </p:nvPicPr>
        <p:blipFill>
          <a:blip r:embed="rId4" cstate="print"/>
          <a:srcRect/>
          <a:stretch>
            <a:fillRect/>
          </a:stretch>
        </p:blipFill>
        <p:spPr bwMode="auto">
          <a:xfrm>
            <a:off x="495300" y="2995613"/>
            <a:ext cx="1981200" cy="687387"/>
          </a:xfrm>
          <a:prstGeom prst="rect">
            <a:avLst/>
          </a:prstGeom>
          <a:noFill/>
          <a:ln w="12700">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6147" name="Rectangle 2"/>
          <p:cNvSpPr>
            <a:spLocks noGrp="1" noChangeArrowheads="1"/>
          </p:cNvSpPr>
          <p:nvPr>
            <p:ph type="title"/>
          </p:nvPr>
        </p:nvSpPr>
        <p:spPr/>
        <p:txBody>
          <a:bodyPr/>
          <a:lstStyle/>
          <a:p>
            <a:pPr eaLnBrk="1" hangingPunct="1">
              <a:defRPr/>
            </a:pPr>
            <a:r>
              <a:rPr lang="en-US"/>
              <a:t>Background</a:t>
            </a:r>
          </a:p>
        </p:txBody>
      </p:sp>
      <p:pic>
        <p:nvPicPr>
          <p:cNvPr id="7171" name="Picture 3"/>
          <p:cNvPicPr>
            <a:picLocks noChangeAspect="1" noChangeArrowheads="1"/>
          </p:cNvPicPr>
          <p:nvPr/>
        </p:nvPicPr>
        <p:blipFill>
          <a:blip r:embed="rId2" cstate="print"/>
          <a:srcRect/>
          <a:stretch>
            <a:fillRect/>
          </a:stretch>
        </p:blipFill>
        <p:spPr bwMode="auto">
          <a:xfrm>
            <a:off x="711200" y="1308100"/>
            <a:ext cx="2281238" cy="787400"/>
          </a:xfrm>
          <a:prstGeom prst="rect">
            <a:avLst/>
          </a:prstGeom>
          <a:noFill/>
          <a:ln w="12700" cap="rnd">
            <a:noFill/>
            <a:round/>
            <a:headEnd/>
            <a:tailEnd/>
          </a:ln>
        </p:spPr>
      </p:pic>
      <p:sp>
        <p:nvSpPr>
          <p:cNvPr id="7172" name="Rectangle 4"/>
          <p:cNvSpPr>
            <a:spLocks/>
          </p:cNvSpPr>
          <p:nvPr/>
        </p:nvSpPr>
        <p:spPr bwMode="auto">
          <a:xfrm>
            <a:off x="609600" y="2473325"/>
            <a:ext cx="4914900" cy="2159000"/>
          </a:xfrm>
          <a:prstGeom prst="rect">
            <a:avLst/>
          </a:prstGeom>
          <a:noFill/>
          <a:ln w="12700" cap="rnd">
            <a:noFill/>
            <a:round/>
            <a:headEnd/>
            <a:tailEnd/>
          </a:ln>
        </p:spPr>
        <p:txBody>
          <a:bodyPr lIns="0" tIns="0" rIns="0" bIns="0"/>
          <a:lstStyle/>
          <a:p>
            <a:pPr marL="114300" indent="-114300" eaLnBrk="1" hangingPunct="1">
              <a:buClr>
                <a:srgbClr val="373534"/>
              </a:buClr>
              <a:buSzPct val="100000"/>
              <a:buFont typeface="Arial" pitchFamily="34" charset="0"/>
              <a:buChar char="•"/>
            </a:pPr>
            <a:r>
              <a:rPr lang="en-US" sz="1600">
                <a:solidFill>
                  <a:srgbClr val="373534"/>
                </a:solidFill>
                <a:latin typeface="Verb Regular" charset="0"/>
                <a:sym typeface="Verb Regular" charset="0"/>
              </a:rPr>
              <a:t>Founded in April 2013 from a successful business unit within Cisco Systems</a:t>
            </a:r>
          </a:p>
          <a:p>
            <a:pPr marL="114300" indent="-114300" eaLnBrk="1" hangingPunct="1"/>
            <a:endParaRPr lang="en-US" sz="1800">
              <a:solidFill>
                <a:schemeClr val="tx1"/>
              </a:solidFill>
              <a:latin typeface="Verb Regular" charset="0"/>
              <a:sym typeface="Verb Regular" charset="0"/>
            </a:endParaRPr>
          </a:p>
          <a:p>
            <a:pPr marL="114300" indent="-114300" eaLnBrk="1" hangingPunct="1">
              <a:buClr>
                <a:srgbClr val="373534"/>
              </a:buClr>
              <a:buSzPct val="100000"/>
              <a:buFont typeface="Arial" pitchFamily="34" charset="0"/>
              <a:buChar char="•"/>
            </a:pPr>
            <a:r>
              <a:rPr lang="en-US" sz="1600">
                <a:solidFill>
                  <a:srgbClr val="373534"/>
                </a:solidFill>
                <a:latin typeface="Verb Regular" charset="0"/>
                <a:sym typeface="Verb Regular" charset="0"/>
              </a:rPr>
              <a:t>Provider of industry leading telemedicine solutions</a:t>
            </a:r>
          </a:p>
          <a:p>
            <a:pPr marL="114300" indent="-114300" eaLnBrk="1" hangingPunct="1"/>
            <a:endParaRPr lang="en-US" sz="1800">
              <a:solidFill>
                <a:schemeClr val="tx1"/>
              </a:solidFill>
              <a:latin typeface="Verb Regular" charset="0"/>
              <a:sym typeface="Verb Regular" charset="0"/>
            </a:endParaRPr>
          </a:p>
          <a:p>
            <a:pPr marL="114300" indent="-114300" eaLnBrk="1" hangingPunct="1">
              <a:buClr>
                <a:srgbClr val="373534"/>
              </a:buClr>
              <a:buSzPct val="100000"/>
              <a:buFont typeface="Arial" pitchFamily="34" charset="0"/>
              <a:buChar char="•"/>
            </a:pPr>
            <a:r>
              <a:rPr lang="en-US" sz="1600">
                <a:solidFill>
                  <a:srgbClr val="373534"/>
                </a:solidFill>
                <a:latin typeface="Verb Regular" charset="0"/>
                <a:sym typeface="Verb Regular" charset="0"/>
              </a:rPr>
              <a:t>Sold products to over 200 customers in 32 countries</a:t>
            </a:r>
          </a:p>
        </p:txBody>
      </p:sp>
      <p:grpSp>
        <p:nvGrpSpPr>
          <p:cNvPr id="7173" name="Group 7"/>
          <p:cNvGrpSpPr>
            <a:grpSpLocks/>
          </p:cNvGrpSpPr>
          <p:nvPr/>
        </p:nvGrpSpPr>
        <p:grpSpPr bwMode="auto">
          <a:xfrm>
            <a:off x="5332413" y="425450"/>
            <a:ext cx="3086100" cy="4629150"/>
            <a:chOff x="0" y="0"/>
            <a:chExt cx="1943" cy="2916"/>
          </a:xfrm>
        </p:grpSpPr>
        <p:pic>
          <p:nvPicPr>
            <p:cNvPr id="7174" name="Picture 5"/>
            <p:cNvPicPr>
              <a:picLocks noChangeAspect="1" noChangeArrowheads="1"/>
            </p:cNvPicPr>
            <p:nvPr/>
          </p:nvPicPr>
          <p:blipFill>
            <a:blip r:embed="rId3" cstate="print"/>
            <a:srcRect/>
            <a:stretch>
              <a:fillRect/>
            </a:stretch>
          </p:blipFill>
          <p:spPr bwMode="auto">
            <a:xfrm>
              <a:off x="0" y="0"/>
              <a:ext cx="1943" cy="2916"/>
            </a:xfrm>
            <a:prstGeom prst="rect">
              <a:avLst/>
            </a:prstGeom>
            <a:noFill/>
            <a:ln w="12700" cap="rnd">
              <a:noFill/>
              <a:round/>
              <a:headEnd/>
              <a:tailEnd/>
            </a:ln>
          </p:spPr>
        </p:pic>
        <p:pic>
          <p:nvPicPr>
            <p:cNvPr id="7175" name="Picture 6"/>
            <p:cNvPicPr>
              <a:picLocks noChangeAspect="1" noChangeArrowheads="1"/>
            </p:cNvPicPr>
            <p:nvPr/>
          </p:nvPicPr>
          <p:blipFill>
            <a:blip r:embed="rId4" cstate="print"/>
            <a:srcRect l="30568" t="15004" r="31012" b="71490"/>
            <a:stretch>
              <a:fillRect/>
            </a:stretch>
          </p:blipFill>
          <p:spPr bwMode="auto">
            <a:xfrm>
              <a:off x="596" y="423"/>
              <a:ext cx="756" cy="426"/>
            </a:xfrm>
            <a:prstGeom prst="rect">
              <a:avLst/>
            </a:prstGeom>
            <a:noFill/>
            <a:ln w="12700" cap="rnd">
              <a:noFill/>
              <a:round/>
              <a:headEnd/>
              <a:tailEnd/>
            </a:ln>
          </p:spPr>
        </p:pic>
      </p:gr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7171" name="Rectangle 2"/>
          <p:cNvSpPr>
            <a:spLocks noGrp="1" noChangeArrowheads="1"/>
          </p:cNvSpPr>
          <p:nvPr>
            <p:ph type="title"/>
          </p:nvPr>
        </p:nvSpPr>
        <p:spPr/>
        <p:txBody>
          <a:bodyPr/>
          <a:lstStyle/>
          <a:p>
            <a:pPr eaLnBrk="1" hangingPunct="1">
              <a:defRPr/>
            </a:pPr>
            <a:r>
              <a:rPr lang="en-US"/>
              <a:t>Topics</a:t>
            </a:r>
          </a:p>
        </p:txBody>
      </p:sp>
      <p:sp>
        <p:nvSpPr>
          <p:cNvPr id="8195" name="Rectangle 3"/>
          <p:cNvSpPr>
            <a:spLocks/>
          </p:cNvSpPr>
          <p:nvPr/>
        </p:nvSpPr>
        <p:spPr bwMode="auto">
          <a:xfrm>
            <a:off x="1206500" y="1276350"/>
            <a:ext cx="6718300" cy="1993900"/>
          </a:xfrm>
          <a:prstGeom prst="rect">
            <a:avLst/>
          </a:prstGeom>
          <a:noFill/>
          <a:ln w="12700" cap="rnd">
            <a:noFill/>
            <a:round/>
            <a:headEnd/>
            <a:tailEnd/>
          </a:ln>
        </p:spPr>
        <p:txBody>
          <a:bodyPr lIns="38100" tIns="38100" rIns="38100" bIns="38100"/>
          <a:lstStyle/>
          <a:p>
            <a:pPr eaLnBrk="1" hangingPunct="1">
              <a:spcBef>
                <a:spcPts val="200"/>
              </a:spcBef>
            </a:pPr>
            <a:r>
              <a:rPr lang="en-US" sz="2200">
                <a:solidFill>
                  <a:srgbClr val="0079A5"/>
                </a:solidFill>
                <a:latin typeface="Verb Light" charset="0"/>
                <a:sym typeface="Verb Light" charset="0"/>
              </a:rPr>
              <a:t>What you may already know about telehealth</a:t>
            </a:r>
          </a:p>
          <a:p>
            <a:pPr eaLnBrk="1" hangingPunct="1">
              <a:spcBef>
                <a:spcPts val="200"/>
              </a:spcBef>
            </a:pPr>
            <a:endParaRPr lang="en-US" sz="2200">
              <a:solidFill>
                <a:srgbClr val="0079A5"/>
              </a:solidFill>
              <a:latin typeface="Verb Light" charset="0"/>
              <a:sym typeface="Verb Light" charset="0"/>
            </a:endParaRPr>
          </a:p>
          <a:p>
            <a:pPr eaLnBrk="1" hangingPunct="1">
              <a:spcBef>
                <a:spcPts val="200"/>
              </a:spcBef>
            </a:pPr>
            <a:r>
              <a:rPr lang="en-US" sz="2200">
                <a:solidFill>
                  <a:srgbClr val="0079A5"/>
                </a:solidFill>
                <a:latin typeface="Verb Light" charset="0"/>
                <a:sym typeface="Verb Light" charset="0"/>
              </a:rPr>
              <a:t>Current and future trends</a:t>
            </a:r>
          </a:p>
          <a:p>
            <a:pPr eaLnBrk="1" hangingPunct="1">
              <a:spcBef>
                <a:spcPts val="200"/>
              </a:spcBef>
            </a:pPr>
            <a:endParaRPr lang="en-US" sz="2200">
              <a:solidFill>
                <a:srgbClr val="0079A5"/>
              </a:solidFill>
              <a:latin typeface="Verb Light" charset="0"/>
              <a:sym typeface="Verb Light" charset="0"/>
            </a:endParaRPr>
          </a:p>
          <a:p>
            <a:pPr eaLnBrk="1" hangingPunct="1">
              <a:spcBef>
                <a:spcPts val="200"/>
              </a:spcBef>
            </a:pPr>
            <a:r>
              <a:rPr lang="en-US" sz="2200">
                <a:solidFill>
                  <a:srgbClr val="0079A5"/>
                </a:solidFill>
                <a:latin typeface="Verb Light" charset="0"/>
                <a:sym typeface="Verb Light" charset="0"/>
              </a:rPr>
              <a:t>How solutions are emerging to take advantage of trends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t="13971" r="1962" b="32933"/>
          <a:stretch>
            <a:fillRect/>
          </a:stretch>
        </p:blipFill>
        <p:spPr bwMode="auto">
          <a:xfrm>
            <a:off x="-200025" y="1778000"/>
            <a:ext cx="9356725" cy="3378200"/>
          </a:xfrm>
          <a:prstGeom prst="rect">
            <a:avLst/>
          </a:prstGeom>
          <a:noFill/>
          <a:ln w="12700">
            <a:noFill/>
            <a:miter lim="800000"/>
            <a:headEnd/>
            <a:tailEnd/>
          </a:ln>
        </p:spPr>
      </p:pic>
      <p:sp>
        <p:nvSpPr>
          <p:cNvPr id="9218" name="Rectangle 2"/>
          <p:cNvSpPr>
            <a:spLocks/>
          </p:cNvSpPr>
          <p:nvPr/>
        </p:nvSpPr>
        <p:spPr bwMode="auto">
          <a:xfrm>
            <a:off x="7061200" y="1778000"/>
            <a:ext cx="2108200" cy="3378200"/>
          </a:xfrm>
          <a:prstGeom prst="rect">
            <a:avLst/>
          </a:prstGeom>
          <a:solidFill>
            <a:schemeClr val="accent1">
              <a:alpha val="74901"/>
            </a:schemeClr>
          </a:solidFill>
          <a:ln w="25400">
            <a:noFill/>
            <a:miter lim="800000"/>
            <a:headEnd/>
            <a:tailEnd/>
          </a:ln>
        </p:spPr>
        <p:txBody>
          <a:bodyPr lIns="0" tIns="0" rIns="0" bIns="0"/>
          <a:lstStyle/>
          <a:p>
            <a:pPr algn="ctr" eaLnBrk="1" hangingPunct="1"/>
            <a:endParaRPr lang="en-US"/>
          </a:p>
        </p:txBody>
      </p:sp>
      <p:sp>
        <p:nvSpPr>
          <p:cNvPr id="9219" name="Line 3"/>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8197" name="Rectangle 4"/>
          <p:cNvSpPr>
            <a:spLocks noGrp="1" noChangeArrowheads="1"/>
          </p:cNvSpPr>
          <p:nvPr>
            <p:ph type="title"/>
          </p:nvPr>
        </p:nvSpPr>
        <p:spPr/>
        <p:txBody>
          <a:bodyPr/>
          <a:lstStyle/>
          <a:p>
            <a:pPr eaLnBrk="1" hangingPunct="1">
              <a:defRPr/>
            </a:pPr>
            <a:r>
              <a:rPr lang="en-US"/>
              <a:t>What you may know already</a:t>
            </a:r>
          </a:p>
        </p:txBody>
      </p:sp>
      <p:sp>
        <p:nvSpPr>
          <p:cNvPr id="9221" name="Rectangle 5"/>
          <p:cNvSpPr>
            <a:spLocks/>
          </p:cNvSpPr>
          <p:nvPr/>
        </p:nvSpPr>
        <p:spPr bwMode="auto">
          <a:xfrm>
            <a:off x="331788" y="847725"/>
            <a:ext cx="6502400" cy="800100"/>
          </a:xfrm>
          <a:prstGeom prst="rect">
            <a:avLst/>
          </a:prstGeom>
          <a:noFill/>
          <a:ln w="9525">
            <a:noFill/>
            <a:miter lim="800000"/>
            <a:headEnd/>
            <a:tailEnd/>
          </a:ln>
        </p:spPr>
        <p:txBody>
          <a:bodyPr lIns="0" tIns="0" rIns="0" bIns="0"/>
          <a:lstStyle/>
          <a:p>
            <a:pPr eaLnBrk="1" hangingPunct="1">
              <a:lnSpc>
                <a:spcPct val="80000"/>
              </a:lnSpc>
            </a:pPr>
            <a:r>
              <a:rPr lang="en-US" sz="1800">
                <a:solidFill>
                  <a:srgbClr val="0079A5"/>
                </a:solidFill>
                <a:latin typeface="Verb Light" charset="0"/>
                <a:sym typeface="Verb Light" charset="0"/>
              </a:rPr>
              <a:t>Telemedicine or telehealth is connecting patients to the right doctors at the right time, regardless of the distance</a:t>
            </a:r>
          </a:p>
        </p:txBody>
      </p:sp>
      <p:sp>
        <p:nvSpPr>
          <p:cNvPr id="9222" name="Rectangle 6"/>
          <p:cNvSpPr>
            <a:spLocks/>
          </p:cNvSpPr>
          <p:nvPr/>
        </p:nvSpPr>
        <p:spPr bwMode="auto">
          <a:xfrm>
            <a:off x="323850" y="1327150"/>
            <a:ext cx="6134100" cy="355600"/>
          </a:xfrm>
          <a:prstGeom prst="rect">
            <a:avLst/>
          </a:prstGeom>
          <a:noFill/>
          <a:ln w="9525">
            <a:noFill/>
            <a:miter lim="800000"/>
            <a:headEnd/>
            <a:tailEnd/>
          </a:ln>
        </p:spPr>
        <p:txBody>
          <a:bodyPr lIns="38100" tIns="38100" rIns="38100" bIns="38100" anchor="ctr"/>
          <a:lstStyle/>
          <a:p>
            <a:pPr eaLnBrk="1" hangingPunct="1"/>
            <a:r>
              <a:rPr lang="en-US" sz="1300">
                <a:solidFill>
                  <a:srgbClr val="373534"/>
                </a:solidFill>
                <a:latin typeface="Verb Regular" charset="0"/>
                <a:sym typeface="Verb Regular" charset="0"/>
              </a:rPr>
              <a:t>Technology, especially video conferencing, is a key enabler</a:t>
            </a:r>
          </a:p>
        </p:txBody>
      </p:sp>
      <p:pic>
        <p:nvPicPr>
          <p:cNvPr id="9223" name="Picture 7"/>
          <p:cNvPicPr>
            <a:picLocks noChangeArrowheads="1"/>
          </p:cNvPicPr>
          <p:nvPr/>
        </p:nvPicPr>
        <p:blipFill>
          <a:blip r:embed="rId4" cstate="print"/>
          <a:srcRect l="15369" t="22482" r="14406" b="21918"/>
          <a:stretch>
            <a:fillRect/>
          </a:stretch>
        </p:blipFill>
        <p:spPr bwMode="auto">
          <a:xfrm>
            <a:off x="7451725" y="820738"/>
            <a:ext cx="1325563" cy="612775"/>
          </a:xfrm>
          <a:prstGeom prst="rect">
            <a:avLst/>
          </a:prstGeom>
          <a:noFill/>
          <a:ln w="12700" cap="rnd">
            <a:noFill/>
            <a:round/>
            <a:headEnd/>
            <a:tailEnd/>
          </a:ln>
        </p:spPr>
      </p:pic>
      <p:sp>
        <p:nvSpPr>
          <p:cNvPr id="9224" name="Rectangle 8"/>
          <p:cNvSpPr>
            <a:spLocks/>
          </p:cNvSpPr>
          <p:nvPr/>
        </p:nvSpPr>
        <p:spPr bwMode="auto">
          <a:xfrm>
            <a:off x="7162800" y="2038350"/>
            <a:ext cx="1816100" cy="2882900"/>
          </a:xfrm>
          <a:prstGeom prst="rect">
            <a:avLst/>
          </a:prstGeom>
          <a:noFill/>
          <a:ln w="12700" cap="rnd">
            <a:noFill/>
            <a:round/>
            <a:headEnd/>
            <a:tailEnd/>
          </a:ln>
        </p:spPr>
        <p:txBody>
          <a:bodyPr lIns="38100" tIns="38100" rIns="38100" bIns="38100"/>
          <a:lstStyle/>
          <a:p>
            <a:pPr eaLnBrk="1" hangingPunct="1"/>
            <a:r>
              <a:rPr lang="en-US" sz="1400">
                <a:solidFill>
                  <a:srgbClr val="FFFFFF"/>
                </a:solidFill>
                <a:latin typeface="Verb Regular" charset="0"/>
                <a:sym typeface="Verb Regular" charset="0"/>
              </a:rPr>
              <a:t>AMA recently released a statement and guidelines in support of telemedicine:</a:t>
            </a:r>
          </a:p>
          <a:p>
            <a:pPr eaLnBrk="1" hangingPunct="1"/>
            <a:endParaRPr lang="en-US" sz="1400">
              <a:solidFill>
                <a:srgbClr val="FFFFFF"/>
              </a:solidFill>
              <a:latin typeface="Verb Regular" charset="0"/>
              <a:sym typeface="Verb Regular" charset="0"/>
            </a:endParaRPr>
          </a:p>
          <a:p>
            <a:pPr eaLnBrk="1" hangingPunct="1"/>
            <a:r>
              <a:rPr lang="ja-JP" altLang="en-US" sz="1400">
                <a:solidFill>
                  <a:srgbClr val="FFFFFF"/>
                </a:solidFill>
                <a:latin typeface="Verb Regular" charset="0"/>
                <a:sym typeface="Verb Regular" charset="0"/>
              </a:rPr>
              <a:t>“</a:t>
            </a:r>
            <a:r>
              <a:rPr lang="en-US" altLang="ja-JP" sz="1400">
                <a:solidFill>
                  <a:srgbClr val="FFFFFF"/>
                </a:solidFill>
                <a:latin typeface="Verb Regular" charset="0"/>
                <a:sym typeface="Verb Regular" charset="0"/>
              </a:rPr>
              <a:t>The AMA believes that…telemedicine could greatly improve access and quality of care</a:t>
            </a:r>
            <a:r>
              <a:rPr lang="ja-JP" altLang="en-US" sz="1400">
                <a:solidFill>
                  <a:srgbClr val="FFFFFF"/>
                </a:solidFill>
                <a:latin typeface="Verb Regular" charset="0"/>
                <a:sym typeface="Verb Regular" charset="0"/>
              </a:rPr>
              <a:t>”</a:t>
            </a:r>
            <a:endParaRPr lang="en-US" sz="1400">
              <a:solidFill>
                <a:srgbClr val="FFFFFF"/>
              </a:solidFill>
              <a:latin typeface="Verb Regular" charset="0"/>
              <a:sym typeface="Verb Regular"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0243" name="Rectangle 2"/>
          <p:cNvSpPr>
            <a:spLocks noGrp="1" noChangeArrowheads="1"/>
          </p:cNvSpPr>
          <p:nvPr>
            <p:ph type="title"/>
          </p:nvPr>
        </p:nvSpPr>
        <p:spPr/>
        <p:txBody>
          <a:bodyPr/>
          <a:lstStyle/>
          <a:p>
            <a:pPr eaLnBrk="1" hangingPunct="1">
              <a:defRPr/>
            </a:pPr>
            <a:r>
              <a:rPr lang="en-US"/>
              <a:t>Quick facts</a:t>
            </a:r>
          </a:p>
        </p:txBody>
      </p:sp>
      <p:sp>
        <p:nvSpPr>
          <p:cNvPr id="11267" name="Rectangle 3"/>
          <p:cNvSpPr>
            <a:spLocks/>
          </p:cNvSpPr>
          <p:nvPr/>
        </p:nvSpPr>
        <p:spPr bwMode="auto">
          <a:xfrm>
            <a:off x="160338" y="3324225"/>
            <a:ext cx="1905000" cy="889000"/>
          </a:xfrm>
          <a:prstGeom prst="rect">
            <a:avLst/>
          </a:prstGeom>
          <a:noFill/>
          <a:ln w="12700" cap="rnd">
            <a:noFill/>
            <a:round/>
            <a:headEnd/>
            <a:tailEnd/>
          </a:ln>
        </p:spPr>
        <p:txBody>
          <a:bodyPr lIns="38100" tIns="38100" rIns="38100" bIns="38100"/>
          <a:lstStyle/>
          <a:p>
            <a:pPr marL="76200" indent="-76200" eaLnBrk="1" hangingPunct="1">
              <a:buClr>
                <a:srgbClr val="373534"/>
              </a:buClr>
              <a:buSzPct val="100000"/>
              <a:buFont typeface="Arial" pitchFamily="34" charset="0"/>
              <a:buChar char="•"/>
            </a:pPr>
            <a:r>
              <a:rPr lang="en-US" sz="1300">
                <a:solidFill>
                  <a:srgbClr val="343434"/>
                </a:solidFill>
                <a:latin typeface="Verb Regular" charset="0"/>
                <a:sym typeface="Verb Regular" charset="0"/>
              </a:rPr>
              <a:t>Started about 40 years ago with NASA looking to treat astronauts remotely</a:t>
            </a:r>
          </a:p>
        </p:txBody>
      </p:sp>
      <p:sp>
        <p:nvSpPr>
          <p:cNvPr id="11268" name="Rectangle 4"/>
          <p:cNvSpPr>
            <a:spLocks/>
          </p:cNvSpPr>
          <p:nvPr/>
        </p:nvSpPr>
        <p:spPr bwMode="auto">
          <a:xfrm>
            <a:off x="2384425" y="3324225"/>
            <a:ext cx="1993900" cy="889000"/>
          </a:xfrm>
          <a:prstGeom prst="rect">
            <a:avLst/>
          </a:prstGeom>
          <a:noFill/>
          <a:ln w="12700" cap="rnd">
            <a:noFill/>
            <a:round/>
            <a:headEnd/>
            <a:tailEnd/>
          </a:ln>
        </p:spPr>
        <p:txBody>
          <a:bodyPr lIns="38100" tIns="38100" rIns="38100" bIns="38100"/>
          <a:lstStyle/>
          <a:p>
            <a:pPr marL="76200" indent="-762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Market estimates vary but agree that the size is significant and growth will be strong</a:t>
            </a:r>
          </a:p>
        </p:txBody>
      </p:sp>
      <p:sp>
        <p:nvSpPr>
          <p:cNvPr id="11269" name="Rectangle 5"/>
          <p:cNvSpPr>
            <a:spLocks/>
          </p:cNvSpPr>
          <p:nvPr/>
        </p:nvSpPr>
        <p:spPr bwMode="auto">
          <a:xfrm>
            <a:off x="7062788" y="3324225"/>
            <a:ext cx="1892300" cy="1701800"/>
          </a:xfrm>
          <a:prstGeom prst="rect">
            <a:avLst/>
          </a:prstGeom>
          <a:noFill/>
          <a:ln w="12700" cap="rnd">
            <a:noFill/>
            <a:round/>
            <a:headEnd/>
            <a:tailEnd/>
          </a:ln>
        </p:spPr>
        <p:txBody>
          <a:bodyPr lIns="38100" tIns="38100" rIns="38100" bIns="38100"/>
          <a:lstStyle/>
          <a:p>
            <a:pPr marL="76200" indent="-762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Medicaid and Medicare in all states currently reimburse for telemedicine consults</a:t>
            </a:r>
            <a:endParaRPr lang="en-US" sz="1300">
              <a:solidFill>
                <a:schemeClr val="tx1"/>
              </a:solidFill>
              <a:latin typeface="Verb Regular" charset="0"/>
              <a:sym typeface="Verb Regular" charset="0"/>
            </a:endParaRPr>
          </a:p>
          <a:p>
            <a:pPr marL="76200" indent="-762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21 states require private insurers to reimburse</a:t>
            </a:r>
          </a:p>
        </p:txBody>
      </p:sp>
      <p:sp>
        <p:nvSpPr>
          <p:cNvPr id="11270" name="Rectangle 6"/>
          <p:cNvSpPr>
            <a:spLocks/>
          </p:cNvSpPr>
          <p:nvPr/>
        </p:nvSpPr>
        <p:spPr bwMode="auto">
          <a:xfrm>
            <a:off x="4722813" y="3324225"/>
            <a:ext cx="1993900" cy="889000"/>
          </a:xfrm>
          <a:prstGeom prst="rect">
            <a:avLst/>
          </a:prstGeom>
          <a:noFill/>
          <a:ln w="12700" cap="rnd">
            <a:noFill/>
            <a:round/>
            <a:headEnd/>
            <a:tailEnd/>
          </a:ln>
        </p:spPr>
        <p:txBody>
          <a:bodyPr lIns="38100" tIns="38100" rIns="38100" bIns="38100"/>
          <a:lstStyle/>
          <a:p>
            <a:pPr marL="76200" indent="-76200" eaLnBrk="1" hangingPunct="1">
              <a:buClr>
                <a:srgbClr val="373534"/>
              </a:buClr>
              <a:buSzPct val="100000"/>
              <a:buFont typeface="Arial" pitchFamily="34" charset="0"/>
              <a:buChar char="•"/>
            </a:pPr>
            <a:r>
              <a:rPr lang="en-US" sz="1300">
                <a:solidFill>
                  <a:srgbClr val="373534"/>
                </a:solidFill>
                <a:latin typeface="Verb Regular" charset="0"/>
                <a:sym typeface="Verb Regular" charset="0"/>
              </a:rPr>
              <a:t>Estimated that over 350,000 telemedicine consults are performed each year </a:t>
            </a:r>
          </a:p>
        </p:txBody>
      </p:sp>
      <p:sp>
        <p:nvSpPr>
          <p:cNvPr id="11271" name="Line 7"/>
          <p:cNvSpPr>
            <a:spLocks noChangeShapeType="1"/>
          </p:cNvSpPr>
          <p:nvPr/>
        </p:nvSpPr>
        <p:spPr bwMode="auto">
          <a:xfrm>
            <a:off x="2209800" y="962025"/>
            <a:ext cx="0" cy="3603625"/>
          </a:xfrm>
          <a:prstGeom prst="line">
            <a:avLst/>
          </a:prstGeom>
          <a:noFill/>
          <a:ln w="6350">
            <a:solidFill>
              <a:srgbClr val="676767"/>
            </a:solidFill>
            <a:prstDash val="dash"/>
            <a:miter lim="800000"/>
            <a:headEnd/>
            <a:tailEnd/>
          </a:ln>
        </p:spPr>
        <p:txBody>
          <a:bodyPr lIns="0" tIns="0" rIns="0" bIns="0"/>
          <a:lstStyle/>
          <a:p>
            <a:endParaRPr lang="en-US"/>
          </a:p>
        </p:txBody>
      </p:sp>
      <p:sp>
        <p:nvSpPr>
          <p:cNvPr id="11272" name="Line 8"/>
          <p:cNvSpPr>
            <a:spLocks noChangeShapeType="1"/>
          </p:cNvSpPr>
          <p:nvPr/>
        </p:nvSpPr>
        <p:spPr bwMode="auto">
          <a:xfrm>
            <a:off x="4552950" y="962025"/>
            <a:ext cx="0" cy="3603625"/>
          </a:xfrm>
          <a:prstGeom prst="line">
            <a:avLst/>
          </a:prstGeom>
          <a:noFill/>
          <a:ln w="6350">
            <a:solidFill>
              <a:srgbClr val="676767"/>
            </a:solidFill>
            <a:prstDash val="dash"/>
            <a:miter lim="800000"/>
            <a:headEnd/>
            <a:tailEnd/>
          </a:ln>
        </p:spPr>
        <p:txBody>
          <a:bodyPr lIns="0" tIns="0" rIns="0" bIns="0"/>
          <a:lstStyle/>
          <a:p>
            <a:endParaRPr lang="en-US"/>
          </a:p>
        </p:txBody>
      </p:sp>
      <p:sp>
        <p:nvSpPr>
          <p:cNvPr id="11273" name="Line 9"/>
          <p:cNvSpPr>
            <a:spLocks noChangeShapeType="1"/>
          </p:cNvSpPr>
          <p:nvPr/>
        </p:nvSpPr>
        <p:spPr bwMode="auto">
          <a:xfrm>
            <a:off x="6884988" y="962025"/>
            <a:ext cx="0" cy="3603625"/>
          </a:xfrm>
          <a:prstGeom prst="line">
            <a:avLst/>
          </a:prstGeom>
          <a:noFill/>
          <a:ln w="6350">
            <a:solidFill>
              <a:srgbClr val="676767"/>
            </a:solidFill>
            <a:prstDash val="dash"/>
            <a:miter lim="800000"/>
            <a:headEnd/>
            <a:tailEnd/>
          </a:ln>
        </p:spPr>
        <p:txBody>
          <a:bodyPr lIns="0" tIns="0" rIns="0" bIns="0"/>
          <a:lstStyle/>
          <a:p>
            <a:endParaRPr lang="en-US"/>
          </a:p>
        </p:txBody>
      </p:sp>
      <p:pic>
        <p:nvPicPr>
          <p:cNvPr id="11274" name="Picture 10"/>
          <p:cNvPicPr>
            <a:picLocks noChangeAspect="1" noChangeArrowheads="1"/>
          </p:cNvPicPr>
          <p:nvPr/>
        </p:nvPicPr>
        <p:blipFill>
          <a:blip r:embed="rId3" cstate="print"/>
          <a:srcRect/>
          <a:stretch>
            <a:fillRect/>
          </a:stretch>
        </p:blipFill>
        <p:spPr bwMode="auto">
          <a:xfrm>
            <a:off x="2819400" y="1651000"/>
            <a:ext cx="982663" cy="1231900"/>
          </a:xfrm>
          <a:prstGeom prst="rect">
            <a:avLst/>
          </a:prstGeom>
          <a:noFill/>
          <a:ln w="12700">
            <a:noFill/>
            <a:miter lim="800000"/>
            <a:headEnd/>
            <a:tailEnd/>
          </a:ln>
        </p:spPr>
      </p:pic>
      <p:pic>
        <p:nvPicPr>
          <p:cNvPr id="11275" name="Picture 11"/>
          <p:cNvPicPr>
            <a:picLocks noChangeAspect="1" noChangeArrowheads="1"/>
          </p:cNvPicPr>
          <p:nvPr/>
        </p:nvPicPr>
        <p:blipFill>
          <a:blip r:embed="rId4" cstate="print"/>
          <a:srcRect/>
          <a:stretch>
            <a:fillRect/>
          </a:stretch>
        </p:blipFill>
        <p:spPr bwMode="auto">
          <a:xfrm>
            <a:off x="5102225" y="760413"/>
            <a:ext cx="1249363" cy="2413000"/>
          </a:xfrm>
          <a:prstGeom prst="rect">
            <a:avLst/>
          </a:prstGeom>
          <a:noFill/>
          <a:ln w="12700">
            <a:noFill/>
            <a:miter lim="800000"/>
            <a:headEnd/>
            <a:tailEnd/>
          </a:ln>
        </p:spPr>
      </p:pic>
      <p:pic>
        <p:nvPicPr>
          <p:cNvPr id="11276" name="Picture 12"/>
          <p:cNvPicPr>
            <a:picLocks noChangeAspect="1" noChangeArrowheads="1"/>
          </p:cNvPicPr>
          <p:nvPr/>
        </p:nvPicPr>
        <p:blipFill>
          <a:blip r:embed="rId5" cstate="print"/>
          <a:srcRect/>
          <a:stretch>
            <a:fillRect/>
          </a:stretch>
        </p:blipFill>
        <p:spPr bwMode="auto">
          <a:xfrm>
            <a:off x="7429500" y="1638300"/>
            <a:ext cx="977900" cy="1236663"/>
          </a:xfrm>
          <a:prstGeom prst="rect">
            <a:avLst/>
          </a:prstGeom>
          <a:noFill/>
          <a:ln w="12700">
            <a:noFill/>
            <a:miter lim="800000"/>
            <a:headEnd/>
            <a:tailEnd/>
          </a:ln>
        </p:spPr>
      </p:pic>
      <p:pic>
        <p:nvPicPr>
          <p:cNvPr id="11277" name="Picture 13"/>
          <p:cNvPicPr>
            <a:picLocks noChangeAspect="1" noChangeArrowheads="1"/>
          </p:cNvPicPr>
          <p:nvPr/>
        </p:nvPicPr>
        <p:blipFill>
          <a:blip r:embed="rId6" cstate="print"/>
          <a:srcRect/>
          <a:stretch>
            <a:fillRect/>
          </a:stretch>
        </p:blipFill>
        <p:spPr bwMode="auto">
          <a:xfrm>
            <a:off x="503238" y="1638300"/>
            <a:ext cx="1185862" cy="1231900"/>
          </a:xfrm>
          <a:prstGeom prst="rect">
            <a:avLst/>
          </a:prstGeom>
          <a:noFill/>
          <a:ln w="12700">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2291" name="Rectangle 2"/>
          <p:cNvSpPr>
            <a:spLocks noGrp="1" noChangeArrowheads="1"/>
          </p:cNvSpPr>
          <p:nvPr>
            <p:ph type="title"/>
          </p:nvPr>
        </p:nvSpPr>
        <p:spPr/>
        <p:txBody>
          <a:bodyPr/>
          <a:lstStyle/>
          <a:p>
            <a:pPr eaLnBrk="1" hangingPunct="1">
              <a:defRPr/>
            </a:pPr>
            <a:r>
              <a:rPr lang="en-US"/>
              <a:t>Telemedicine benefits patients, doctors, and providers</a:t>
            </a:r>
          </a:p>
        </p:txBody>
      </p:sp>
      <p:sp>
        <p:nvSpPr>
          <p:cNvPr id="13315" name="Rectangle 3"/>
          <p:cNvSpPr>
            <a:spLocks/>
          </p:cNvSpPr>
          <p:nvPr/>
        </p:nvSpPr>
        <p:spPr bwMode="auto">
          <a:xfrm>
            <a:off x="1905000" y="1143000"/>
            <a:ext cx="3378200" cy="9906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16" name="Rectangle 4"/>
          <p:cNvSpPr>
            <a:spLocks/>
          </p:cNvSpPr>
          <p:nvPr/>
        </p:nvSpPr>
        <p:spPr bwMode="auto">
          <a:xfrm>
            <a:off x="1905000" y="2209800"/>
            <a:ext cx="3378200" cy="10922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17" name="Rectangle 5"/>
          <p:cNvSpPr>
            <a:spLocks/>
          </p:cNvSpPr>
          <p:nvPr/>
        </p:nvSpPr>
        <p:spPr bwMode="auto">
          <a:xfrm>
            <a:off x="1905000" y="3390900"/>
            <a:ext cx="3378200" cy="15113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18" name="Rectangle 6"/>
          <p:cNvSpPr>
            <a:spLocks/>
          </p:cNvSpPr>
          <p:nvPr/>
        </p:nvSpPr>
        <p:spPr bwMode="auto">
          <a:xfrm>
            <a:off x="5610225" y="1130300"/>
            <a:ext cx="2709863" cy="10033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19" name="Rectangle 7"/>
          <p:cNvSpPr>
            <a:spLocks/>
          </p:cNvSpPr>
          <p:nvPr/>
        </p:nvSpPr>
        <p:spPr bwMode="auto">
          <a:xfrm>
            <a:off x="5610225" y="2209800"/>
            <a:ext cx="2695575" cy="10922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20" name="Rectangle 8"/>
          <p:cNvSpPr>
            <a:spLocks/>
          </p:cNvSpPr>
          <p:nvPr/>
        </p:nvSpPr>
        <p:spPr bwMode="auto">
          <a:xfrm>
            <a:off x="5610225" y="3390900"/>
            <a:ext cx="2695575" cy="1511300"/>
          </a:xfrm>
          <a:prstGeom prst="rect">
            <a:avLst/>
          </a:prstGeom>
          <a:solidFill>
            <a:srgbClr val="CDCDCD"/>
          </a:solidFill>
          <a:ln w="25400">
            <a:noFill/>
            <a:miter lim="800000"/>
            <a:headEnd/>
            <a:tailEnd/>
          </a:ln>
        </p:spPr>
        <p:txBody>
          <a:bodyPr lIns="0" tIns="0" rIns="0" bIns="0"/>
          <a:lstStyle/>
          <a:p>
            <a:pPr algn="ctr" eaLnBrk="1" hangingPunct="1"/>
            <a:endParaRPr lang="en-US"/>
          </a:p>
        </p:txBody>
      </p:sp>
      <p:sp>
        <p:nvSpPr>
          <p:cNvPr id="13321" name="Rectangle 12"/>
          <p:cNvSpPr>
            <a:spLocks/>
          </p:cNvSpPr>
          <p:nvPr/>
        </p:nvSpPr>
        <p:spPr bwMode="auto">
          <a:xfrm>
            <a:off x="1928813" y="1149350"/>
            <a:ext cx="3276600" cy="381000"/>
          </a:xfrm>
          <a:prstGeom prst="rect">
            <a:avLst/>
          </a:prstGeom>
          <a:noFill/>
          <a:ln w="12700" cap="rnd">
            <a:noFill/>
            <a:round/>
            <a:headEnd/>
            <a:tailEnd/>
          </a:ln>
        </p:spPr>
        <p:txBody>
          <a:bodyPr lIns="0" tIns="0" rIns="0" bIns="0"/>
          <a:lstStyle/>
          <a:p>
            <a:pPr marL="114300" indent="-114300" eaLnBrk="1" hangingPunct="1">
              <a:buSzPct val="100000"/>
              <a:buFont typeface="Arial" pitchFamily="34" charset="0"/>
              <a:buChar char="•"/>
            </a:pPr>
            <a:r>
              <a:rPr lang="en-US" sz="1200">
                <a:solidFill>
                  <a:srgbClr val="1A1A1A"/>
                </a:solidFill>
                <a:latin typeface="Verb Regular" charset="0"/>
                <a:sym typeface="Verb Regular" charset="0"/>
              </a:rPr>
              <a:t>Improves access to care</a:t>
            </a:r>
          </a:p>
          <a:p>
            <a:pPr marL="114300" indent="-114300" eaLnBrk="1" hangingPunct="1">
              <a:buSzPct val="100000"/>
              <a:buFont typeface="Arial" pitchFamily="34" charset="0"/>
              <a:buChar char="•"/>
            </a:pPr>
            <a:r>
              <a:rPr lang="en-US" sz="1200">
                <a:solidFill>
                  <a:srgbClr val="1A1A1A"/>
                </a:solidFill>
                <a:latin typeface="Verb Regular" charset="0"/>
                <a:sym typeface="Verb Regular" charset="0"/>
              </a:rPr>
              <a:t>Reduces travel time</a:t>
            </a:r>
          </a:p>
        </p:txBody>
      </p:sp>
      <p:sp>
        <p:nvSpPr>
          <p:cNvPr id="13322" name="Rectangle 13"/>
          <p:cNvSpPr>
            <a:spLocks/>
          </p:cNvSpPr>
          <p:nvPr/>
        </p:nvSpPr>
        <p:spPr bwMode="auto">
          <a:xfrm>
            <a:off x="1928813" y="2222500"/>
            <a:ext cx="3467100" cy="749300"/>
          </a:xfrm>
          <a:prstGeom prst="rect">
            <a:avLst/>
          </a:prstGeom>
          <a:noFill/>
          <a:ln w="12700" cap="rnd">
            <a:noFill/>
            <a:round/>
            <a:headEnd/>
            <a:tailEnd/>
          </a:ln>
        </p:spPr>
        <p:txBody>
          <a:bodyPr lIns="0" tIns="0" rIns="0" bIns="0"/>
          <a:lstStyle/>
          <a:p>
            <a:pPr marL="114300" indent="-114300"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Enables doctors to spend more time seeing patients, not traveling or shuttling across town</a:t>
            </a:r>
          </a:p>
          <a:p>
            <a:pPr marL="114300" indent="-114300"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Improves patient outcomes (e.g. reduce stroke mortality after hours)</a:t>
            </a:r>
          </a:p>
        </p:txBody>
      </p:sp>
      <p:sp>
        <p:nvSpPr>
          <p:cNvPr id="13323" name="Rectangle 14"/>
          <p:cNvSpPr>
            <a:spLocks/>
          </p:cNvSpPr>
          <p:nvPr/>
        </p:nvSpPr>
        <p:spPr bwMode="auto">
          <a:xfrm>
            <a:off x="1928813" y="3397250"/>
            <a:ext cx="3340100" cy="1028700"/>
          </a:xfrm>
          <a:prstGeom prst="rect">
            <a:avLst/>
          </a:prstGeom>
          <a:noFill/>
          <a:ln w="12700" cap="rnd">
            <a:noFill/>
            <a:round/>
            <a:headEnd/>
            <a:tailEnd/>
          </a:ln>
        </p:spPr>
        <p:txBody>
          <a:bodyPr lIns="0" tIns="0" rIns="0" bIns="0"/>
          <a:lstStyle/>
          <a:p>
            <a:pPr marL="117475" indent="-117475"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Reaches more patients with existing resources </a:t>
            </a:r>
          </a:p>
          <a:p>
            <a:pPr marL="117475" indent="-117475"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Reduces unnecessary and high-cost trips (key component of outcome based compensation)</a:t>
            </a:r>
          </a:p>
          <a:p>
            <a:pPr marL="117475" indent="-117475"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Reduces costs per visit</a:t>
            </a:r>
          </a:p>
          <a:p>
            <a:pPr marL="117475" indent="-117475"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Improves patient satisfaction</a:t>
            </a:r>
          </a:p>
        </p:txBody>
      </p:sp>
      <p:sp>
        <p:nvSpPr>
          <p:cNvPr id="13324" name="Rectangle 15"/>
          <p:cNvSpPr>
            <a:spLocks/>
          </p:cNvSpPr>
          <p:nvPr/>
        </p:nvSpPr>
        <p:spPr bwMode="auto">
          <a:xfrm>
            <a:off x="333375" y="860425"/>
            <a:ext cx="1003300" cy="254000"/>
          </a:xfrm>
          <a:prstGeom prst="rect">
            <a:avLst/>
          </a:prstGeom>
          <a:noFill/>
          <a:ln w="12700" cap="rnd">
            <a:noFill/>
            <a:round/>
            <a:headEnd/>
            <a:tailEnd/>
          </a:ln>
        </p:spPr>
        <p:txBody>
          <a:bodyPr lIns="0" tIns="0" rIns="0" bIns="0"/>
          <a:lstStyle/>
          <a:p>
            <a:pPr eaLnBrk="1" hangingPunct="1"/>
            <a:r>
              <a:rPr lang="en-US" sz="1100" b="1">
                <a:solidFill>
                  <a:srgbClr val="343434"/>
                </a:solidFill>
                <a:latin typeface="Verb Regular Bold" charset="0"/>
                <a:sym typeface="Verb Regular Bold" charset="0"/>
              </a:rPr>
              <a:t>Stakeholder</a:t>
            </a:r>
          </a:p>
        </p:txBody>
      </p:sp>
      <p:sp>
        <p:nvSpPr>
          <p:cNvPr id="13325" name="Rectangle 16"/>
          <p:cNvSpPr>
            <a:spLocks/>
          </p:cNvSpPr>
          <p:nvPr/>
        </p:nvSpPr>
        <p:spPr bwMode="auto">
          <a:xfrm>
            <a:off x="1916113" y="847725"/>
            <a:ext cx="3048000" cy="254000"/>
          </a:xfrm>
          <a:prstGeom prst="rect">
            <a:avLst/>
          </a:prstGeom>
          <a:noFill/>
          <a:ln w="12700" cap="rnd">
            <a:noFill/>
            <a:round/>
            <a:headEnd/>
            <a:tailEnd/>
          </a:ln>
        </p:spPr>
        <p:txBody>
          <a:bodyPr lIns="0" tIns="0" rIns="0" bIns="0"/>
          <a:lstStyle/>
          <a:p>
            <a:pPr eaLnBrk="1" hangingPunct="1"/>
            <a:r>
              <a:rPr lang="en-US" sz="1100" b="1">
                <a:solidFill>
                  <a:srgbClr val="343434"/>
                </a:solidFill>
                <a:latin typeface="Verb Regular Bold" charset="0"/>
                <a:sym typeface="Verb Regular Bold" charset="0"/>
              </a:rPr>
              <a:t>Telemedicine benefits</a:t>
            </a:r>
          </a:p>
        </p:txBody>
      </p:sp>
      <p:sp>
        <p:nvSpPr>
          <p:cNvPr id="13326" name="Rectangle 17"/>
          <p:cNvSpPr>
            <a:spLocks/>
          </p:cNvSpPr>
          <p:nvPr/>
        </p:nvSpPr>
        <p:spPr bwMode="auto">
          <a:xfrm>
            <a:off x="5630863" y="847725"/>
            <a:ext cx="2159000" cy="254000"/>
          </a:xfrm>
          <a:prstGeom prst="rect">
            <a:avLst/>
          </a:prstGeom>
          <a:noFill/>
          <a:ln w="12700" cap="rnd">
            <a:noFill/>
            <a:round/>
            <a:headEnd/>
            <a:tailEnd/>
          </a:ln>
        </p:spPr>
        <p:txBody>
          <a:bodyPr lIns="0" tIns="0" rIns="0" bIns="0"/>
          <a:lstStyle/>
          <a:p>
            <a:pPr eaLnBrk="1" hangingPunct="1"/>
            <a:r>
              <a:rPr lang="en-US" sz="1100" b="1">
                <a:solidFill>
                  <a:srgbClr val="343434"/>
                </a:solidFill>
                <a:latin typeface="Verb Regular Bold" charset="0"/>
                <a:sym typeface="Verb Regular Bold" charset="0"/>
              </a:rPr>
              <a:t>ROI</a:t>
            </a:r>
          </a:p>
        </p:txBody>
      </p:sp>
      <p:sp>
        <p:nvSpPr>
          <p:cNvPr id="13327" name="Rectangle 18"/>
          <p:cNvSpPr>
            <a:spLocks/>
          </p:cNvSpPr>
          <p:nvPr/>
        </p:nvSpPr>
        <p:spPr bwMode="auto">
          <a:xfrm>
            <a:off x="230188" y="1135063"/>
            <a:ext cx="1368425" cy="990600"/>
          </a:xfrm>
          <a:prstGeom prst="rect">
            <a:avLst/>
          </a:prstGeom>
          <a:solidFill>
            <a:srgbClr val="0079A5"/>
          </a:solidFill>
          <a:ln w="12700">
            <a:noFill/>
            <a:miter lim="800000"/>
            <a:headEnd/>
            <a:tailEnd/>
          </a:ln>
        </p:spPr>
        <p:txBody>
          <a:bodyPr lIns="0" tIns="0" rIns="0" bIns="0"/>
          <a:lstStyle/>
          <a:p>
            <a:pPr algn="ctr" eaLnBrk="1" hangingPunct="1"/>
            <a:endParaRPr lang="en-US"/>
          </a:p>
        </p:txBody>
      </p:sp>
      <p:sp>
        <p:nvSpPr>
          <p:cNvPr id="13328" name="Rectangle 19"/>
          <p:cNvSpPr>
            <a:spLocks/>
          </p:cNvSpPr>
          <p:nvPr/>
        </p:nvSpPr>
        <p:spPr bwMode="auto">
          <a:xfrm>
            <a:off x="412750" y="1911350"/>
            <a:ext cx="1003300" cy="279400"/>
          </a:xfrm>
          <a:prstGeom prst="rect">
            <a:avLst/>
          </a:prstGeom>
          <a:noFill/>
          <a:ln w="12700" cap="rnd">
            <a:noFill/>
            <a:round/>
            <a:headEnd/>
            <a:tailEnd/>
          </a:ln>
        </p:spPr>
        <p:txBody>
          <a:bodyPr lIns="0" tIns="0" rIns="0" bIns="0"/>
          <a:lstStyle/>
          <a:p>
            <a:pPr algn="ctr" eaLnBrk="1" hangingPunct="1"/>
            <a:r>
              <a:rPr lang="en-US" sz="1300">
                <a:solidFill>
                  <a:srgbClr val="FFFFFF"/>
                </a:solidFill>
                <a:latin typeface="Verb Regular Bold" charset="0"/>
                <a:sym typeface="Verb Regular Bold" charset="0"/>
              </a:rPr>
              <a:t>Patients</a:t>
            </a:r>
          </a:p>
        </p:txBody>
      </p:sp>
      <p:sp>
        <p:nvSpPr>
          <p:cNvPr id="13329" name="Rectangle 20"/>
          <p:cNvSpPr>
            <a:spLocks/>
          </p:cNvSpPr>
          <p:nvPr/>
        </p:nvSpPr>
        <p:spPr bwMode="auto">
          <a:xfrm>
            <a:off x="230188" y="2197100"/>
            <a:ext cx="1368425" cy="1117600"/>
          </a:xfrm>
          <a:prstGeom prst="rect">
            <a:avLst/>
          </a:prstGeom>
          <a:solidFill>
            <a:srgbClr val="1F7CA5"/>
          </a:solidFill>
          <a:ln w="12700">
            <a:noFill/>
            <a:miter lim="800000"/>
            <a:headEnd/>
            <a:tailEnd/>
          </a:ln>
        </p:spPr>
        <p:txBody>
          <a:bodyPr lIns="0" tIns="0" rIns="0" bIns="0"/>
          <a:lstStyle/>
          <a:p>
            <a:pPr algn="ctr" eaLnBrk="1" hangingPunct="1"/>
            <a:endParaRPr lang="en-US"/>
          </a:p>
        </p:txBody>
      </p:sp>
      <p:sp>
        <p:nvSpPr>
          <p:cNvPr id="13330" name="Rectangle 21"/>
          <p:cNvSpPr>
            <a:spLocks/>
          </p:cNvSpPr>
          <p:nvPr/>
        </p:nvSpPr>
        <p:spPr bwMode="auto">
          <a:xfrm>
            <a:off x="412750" y="3105150"/>
            <a:ext cx="1003300" cy="279400"/>
          </a:xfrm>
          <a:prstGeom prst="rect">
            <a:avLst/>
          </a:prstGeom>
          <a:noFill/>
          <a:ln w="12700" cap="rnd">
            <a:noFill/>
            <a:round/>
            <a:headEnd/>
            <a:tailEnd/>
          </a:ln>
        </p:spPr>
        <p:txBody>
          <a:bodyPr lIns="0" tIns="0" rIns="0" bIns="0"/>
          <a:lstStyle/>
          <a:p>
            <a:pPr algn="ctr" eaLnBrk="1" hangingPunct="1"/>
            <a:r>
              <a:rPr lang="en-US" sz="1300">
                <a:solidFill>
                  <a:srgbClr val="FFFFFF"/>
                </a:solidFill>
                <a:latin typeface="Verb Regular Bold" charset="0"/>
                <a:sym typeface="Verb Regular Bold" charset="0"/>
              </a:rPr>
              <a:t>Doctors</a:t>
            </a:r>
          </a:p>
        </p:txBody>
      </p:sp>
      <p:sp>
        <p:nvSpPr>
          <p:cNvPr id="13331" name="Rectangle 22"/>
          <p:cNvSpPr>
            <a:spLocks/>
          </p:cNvSpPr>
          <p:nvPr/>
        </p:nvSpPr>
        <p:spPr bwMode="auto">
          <a:xfrm>
            <a:off x="230188" y="3387725"/>
            <a:ext cx="1368425" cy="1511300"/>
          </a:xfrm>
          <a:prstGeom prst="rect">
            <a:avLst/>
          </a:prstGeom>
          <a:solidFill>
            <a:srgbClr val="1F7CA5"/>
          </a:solidFill>
          <a:ln w="12700">
            <a:noFill/>
            <a:miter lim="800000"/>
            <a:headEnd/>
            <a:tailEnd/>
          </a:ln>
        </p:spPr>
        <p:txBody>
          <a:bodyPr lIns="0" tIns="0" rIns="0" bIns="0"/>
          <a:lstStyle/>
          <a:p>
            <a:pPr algn="ctr" eaLnBrk="1" hangingPunct="1"/>
            <a:endParaRPr lang="en-US"/>
          </a:p>
        </p:txBody>
      </p:sp>
      <p:sp>
        <p:nvSpPr>
          <p:cNvPr id="13332" name="Rectangle 23"/>
          <p:cNvSpPr>
            <a:spLocks/>
          </p:cNvSpPr>
          <p:nvPr/>
        </p:nvSpPr>
        <p:spPr bwMode="auto">
          <a:xfrm>
            <a:off x="361950" y="4400550"/>
            <a:ext cx="1104900" cy="482600"/>
          </a:xfrm>
          <a:prstGeom prst="rect">
            <a:avLst/>
          </a:prstGeom>
          <a:noFill/>
          <a:ln w="12700" cap="rnd">
            <a:noFill/>
            <a:round/>
            <a:headEnd/>
            <a:tailEnd/>
          </a:ln>
        </p:spPr>
        <p:txBody>
          <a:bodyPr lIns="0" tIns="0" rIns="0" bIns="0"/>
          <a:lstStyle/>
          <a:p>
            <a:pPr algn="ctr" eaLnBrk="1" hangingPunct="1"/>
            <a:r>
              <a:rPr lang="en-US" sz="1300">
                <a:solidFill>
                  <a:srgbClr val="FFFFFF"/>
                </a:solidFill>
                <a:latin typeface="Verb Regular Bold" charset="0"/>
                <a:sym typeface="Verb Regular Bold" charset="0"/>
              </a:rPr>
              <a:t>Healthcare systems</a:t>
            </a:r>
          </a:p>
        </p:txBody>
      </p:sp>
      <p:sp>
        <p:nvSpPr>
          <p:cNvPr id="13333" name="Rectangle 25"/>
          <p:cNvSpPr>
            <a:spLocks/>
          </p:cNvSpPr>
          <p:nvPr/>
        </p:nvSpPr>
        <p:spPr bwMode="auto">
          <a:xfrm>
            <a:off x="5638800" y="1149350"/>
            <a:ext cx="2590800" cy="533400"/>
          </a:xfrm>
          <a:prstGeom prst="rect">
            <a:avLst/>
          </a:prstGeom>
          <a:noFill/>
          <a:ln w="12700" cap="rnd">
            <a:noFill/>
            <a:round/>
            <a:headEnd/>
            <a:tailEnd/>
          </a:ln>
        </p:spPr>
        <p:txBody>
          <a:bodyPr lIns="0" tIns="0" rIns="0" bIns="0"/>
          <a:lstStyle/>
          <a:p>
            <a:pPr marL="114300" indent="-114300" eaLnBrk="1" hangingPunct="1">
              <a:buSzPct val="100000"/>
              <a:buFont typeface="Arial" pitchFamily="34" charset="0"/>
              <a:buChar char="•"/>
            </a:pPr>
            <a:r>
              <a:rPr lang="en-US" sz="1200">
                <a:solidFill>
                  <a:srgbClr val="1A1A1A"/>
                </a:solidFill>
                <a:latin typeface="Verb Regular" charset="0"/>
                <a:sym typeface="Verb Regular" charset="0"/>
              </a:rPr>
              <a:t>Access to 50% more specialties</a:t>
            </a:r>
          </a:p>
          <a:p>
            <a:pPr marL="114300" indent="-114300" eaLnBrk="1" hangingPunct="1">
              <a:buSzPct val="100000"/>
              <a:buFont typeface="Arial" pitchFamily="34" charset="0"/>
              <a:buChar char="•"/>
            </a:pPr>
            <a:r>
              <a:rPr lang="en-US" sz="1200">
                <a:solidFill>
                  <a:srgbClr val="1A1A1A"/>
                </a:solidFill>
                <a:latin typeface="Verb Regular" charset="0"/>
                <a:sym typeface="Verb Regular" charset="0"/>
              </a:rPr>
              <a:t>Saved 8.9 million miles of patient travel</a:t>
            </a:r>
          </a:p>
        </p:txBody>
      </p:sp>
      <p:sp>
        <p:nvSpPr>
          <p:cNvPr id="13334" name="Rectangle 27"/>
          <p:cNvSpPr>
            <a:spLocks/>
          </p:cNvSpPr>
          <p:nvPr/>
        </p:nvSpPr>
        <p:spPr bwMode="auto">
          <a:xfrm>
            <a:off x="5638800" y="2222500"/>
            <a:ext cx="2590800" cy="444500"/>
          </a:xfrm>
          <a:prstGeom prst="rect">
            <a:avLst/>
          </a:prstGeom>
          <a:noFill/>
          <a:ln w="12700" cap="rnd">
            <a:noFill/>
            <a:round/>
            <a:headEnd/>
            <a:tailEnd/>
          </a:ln>
        </p:spPr>
        <p:txBody>
          <a:bodyPr lIns="0" tIns="0" rIns="0" bIns="0"/>
          <a:lstStyle/>
          <a:p>
            <a:pPr marL="114300" indent="-114300"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119% increase in billing revenue</a:t>
            </a:r>
          </a:p>
          <a:p>
            <a:pPr marL="114300" indent="-114300" eaLnBrk="1" hangingPunct="1">
              <a:spcBef>
                <a:spcPts val="500"/>
              </a:spcBef>
              <a:buSzPct val="100000"/>
              <a:buFont typeface="Arial" pitchFamily="34" charset="0"/>
              <a:buChar char="•"/>
            </a:pPr>
            <a:r>
              <a:rPr lang="en-US" sz="1200">
                <a:solidFill>
                  <a:srgbClr val="1A1A1A"/>
                </a:solidFill>
                <a:latin typeface="Verb Regular" charset="0"/>
                <a:sym typeface="Verb Regular" charset="0"/>
              </a:rPr>
              <a:t>44% drop in readmissions</a:t>
            </a:r>
          </a:p>
        </p:txBody>
      </p:sp>
      <p:sp>
        <p:nvSpPr>
          <p:cNvPr id="13335" name="Rectangle 29"/>
          <p:cNvSpPr>
            <a:spLocks/>
          </p:cNvSpPr>
          <p:nvPr/>
        </p:nvSpPr>
        <p:spPr bwMode="auto">
          <a:xfrm>
            <a:off x="5638800" y="3397250"/>
            <a:ext cx="2590800" cy="1447800"/>
          </a:xfrm>
          <a:prstGeom prst="rect">
            <a:avLst/>
          </a:prstGeom>
          <a:noFill/>
          <a:ln w="12700" cap="rnd">
            <a:noFill/>
            <a:round/>
            <a:headEnd/>
            <a:tailEnd/>
          </a:ln>
        </p:spPr>
        <p:txBody>
          <a:bodyPr lIns="0" tIns="0" rIns="0" bIns="0"/>
          <a:lstStyle/>
          <a:p>
            <a:pPr marL="114300" indent="-114300" eaLnBrk="1" hangingPunct="1">
              <a:lnSpc>
                <a:spcPct val="130000"/>
              </a:lnSpc>
              <a:spcBef>
                <a:spcPts val="300"/>
              </a:spcBef>
              <a:buSzPct val="100000"/>
              <a:buFont typeface="Arial" pitchFamily="34" charset="0"/>
              <a:buChar char="•"/>
            </a:pPr>
            <a:r>
              <a:rPr lang="en-US" sz="1200">
                <a:solidFill>
                  <a:srgbClr val="1A1A1A"/>
                </a:solidFill>
                <a:latin typeface="Verb Regular" charset="0"/>
                <a:sym typeface="Verb Regular" charset="0"/>
              </a:rPr>
              <a:t>67% increase in hospital revenue</a:t>
            </a:r>
          </a:p>
          <a:p>
            <a:pPr marL="114300" indent="-114300" eaLnBrk="1" hangingPunct="1">
              <a:lnSpc>
                <a:spcPct val="130000"/>
              </a:lnSpc>
              <a:spcBef>
                <a:spcPts val="300"/>
              </a:spcBef>
              <a:buSzPct val="100000"/>
              <a:buFont typeface="Arial" pitchFamily="34" charset="0"/>
              <a:buChar char="•"/>
            </a:pPr>
            <a:r>
              <a:rPr lang="en-US" sz="1200">
                <a:solidFill>
                  <a:srgbClr val="1A1A1A"/>
                </a:solidFill>
                <a:latin typeface="Verb Regular" charset="0"/>
                <a:sym typeface="Verb Regular" charset="0"/>
              </a:rPr>
              <a:t>43% reduction in high-cost transfers</a:t>
            </a:r>
          </a:p>
          <a:p>
            <a:pPr marL="114300" indent="-114300" eaLnBrk="1" hangingPunct="1">
              <a:spcBef>
                <a:spcPts val="300"/>
              </a:spcBef>
              <a:buSzPct val="100000"/>
              <a:buFont typeface="Arial" pitchFamily="34" charset="0"/>
              <a:buChar char="•"/>
            </a:pPr>
            <a:r>
              <a:rPr lang="en-US" sz="1200">
                <a:solidFill>
                  <a:srgbClr val="1A1A1A"/>
                </a:solidFill>
                <a:latin typeface="Verb Regular" charset="0"/>
                <a:sym typeface="Verb Regular" charset="0"/>
              </a:rPr>
              <a:t>35% drop in costs per ER visit</a:t>
            </a:r>
          </a:p>
          <a:p>
            <a:pPr marL="114300" indent="-114300" eaLnBrk="1" hangingPunct="1">
              <a:spcBef>
                <a:spcPts val="300"/>
              </a:spcBef>
              <a:buSzPct val="100000"/>
              <a:buFont typeface="Arial" pitchFamily="34" charset="0"/>
              <a:buChar char="•"/>
            </a:pPr>
            <a:r>
              <a:rPr lang="en-US" sz="1200">
                <a:solidFill>
                  <a:srgbClr val="1A1A1A"/>
                </a:solidFill>
                <a:latin typeface="Verb Regular" charset="0"/>
                <a:sym typeface="Verb Regular" charset="0"/>
              </a:rPr>
              <a:t>30% improvement in patient satisfaction</a:t>
            </a:r>
          </a:p>
        </p:txBody>
      </p:sp>
      <p:sp>
        <p:nvSpPr>
          <p:cNvPr id="13336" name="TextBox 1"/>
          <p:cNvSpPr txBox="1">
            <a:spLocks noChangeArrowheads="1"/>
          </p:cNvSpPr>
          <p:nvPr/>
        </p:nvSpPr>
        <p:spPr bwMode="auto">
          <a:xfrm>
            <a:off x="533400" y="4933950"/>
            <a:ext cx="7772400" cy="246063"/>
          </a:xfrm>
          <a:prstGeom prst="rect">
            <a:avLst/>
          </a:prstGeom>
          <a:noFill/>
          <a:ln w="9525">
            <a:noFill/>
            <a:miter lim="800000"/>
            <a:headEnd/>
            <a:tailEnd/>
          </a:ln>
        </p:spPr>
        <p:txBody>
          <a:bodyPr>
            <a:spAutoFit/>
          </a:bodyPr>
          <a:lstStyle/>
          <a:p>
            <a:r>
              <a:rPr lang="en-US" sz="1000"/>
              <a:t>Source: University of Virginia Health System, Geisinger Health Plan, UC Davis Health, HealthPartners, Department of Defense</a:t>
            </a:r>
          </a:p>
        </p:txBody>
      </p:sp>
      <p:pic>
        <p:nvPicPr>
          <p:cNvPr id="13337" name="Picture 32"/>
          <p:cNvPicPr>
            <a:picLocks noChangeAspect="1"/>
          </p:cNvPicPr>
          <p:nvPr/>
        </p:nvPicPr>
        <p:blipFill>
          <a:blip r:embed="rId2" cstate="print"/>
          <a:srcRect/>
          <a:stretch>
            <a:fillRect/>
          </a:stretch>
        </p:blipFill>
        <p:spPr bwMode="auto">
          <a:xfrm>
            <a:off x="333375" y="1123950"/>
            <a:ext cx="1162050" cy="763588"/>
          </a:xfrm>
          <a:prstGeom prst="rect">
            <a:avLst/>
          </a:prstGeom>
          <a:noFill/>
          <a:ln w="9525">
            <a:noFill/>
            <a:miter lim="800000"/>
            <a:headEnd/>
            <a:tailEnd/>
          </a:ln>
        </p:spPr>
      </p:pic>
      <p:pic>
        <p:nvPicPr>
          <p:cNvPr id="13338" name="Picture 33"/>
          <p:cNvPicPr>
            <a:picLocks noChangeAspect="1"/>
          </p:cNvPicPr>
          <p:nvPr/>
        </p:nvPicPr>
        <p:blipFill>
          <a:blip r:embed="rId3" cstate="print"/>
          <a:srcRect/>
          <a:stretch>
            <a:fillRect/>
          </a:stretch>
        </p:blipFill>
        <p:spPr bwMode="auto">
          <a:xfrm>
            <a:off x="331788" y="2286000"/>
            <a:ext cx="1165225" cy="781050"/>
          </a:xfrm>
          <a:prstGeom prst="rect">
            <a:avLst/>
          </a:prstGeom>
          <a:noFill/>
          <a:ln w="9525">
            <a:noFill/>
            <a:miter lim="800000"/>
            <a:headEnd/>
            <a:tailEnd/>
          </a:ln>
        </p:spPr>
      </p:pic>
      <p:pic>
        <p:nvPicPr>
          <p:cNvPr id="13339" name="Picture 34"/>
          <p:cNvPicPr>
            <a:picLocks noChangeAspect="1"/>
          </p:cNvPicPr>
          <p:nvPr/>
        </p:nvPicPr>
        <p:blipFill>
          <a:blip r:embed="rId4" cstate="print"/>
          <a:srcRect/>
          <a:stretch>
            <a:fillRect/>
          </a:stretch>
        </p:blipFill>
        <p:spPr bwMode="auto">
          <a:xfrm>
            <a:off x="331788" y="3517900"/>
            <a:ext cx="1165225" cy="819150"/>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l="23471" t="13124" r="46944" b="13333"/>
          <a:stretch>
            <a:fillRect/>
          </a:stretch>
        </p:blipFill>
        <p:spPr bwMode="auto">
          <a:xfrm>
            <a:off x="-63500" y="685800"/>
            <a:ext cx="2705100" cy="4483100"/>
          </a:xfrm>
          <a:prstGeom prst="rect">
            <a:avLst/>
          </a:prstGeom>
          <a:noFill/>
          <a:ln w="12700">
            <a:noFill/>
            <a:miter lim="800000"/>
            <a:headEnd/>
            <a:tailEnd/>
          </a:ln>
        </p:spPr>
      </p:pic>
      <p:sp>
        <p:nvSpPr>
          <p:cNvPr id="14338" name="Line 2"/>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3316" name="Rectangle 3"/>
          <p:cNvSpPr>
            <a:spLocks noGrp="1" noChangeArrowheads="1"/>
          </p:cNvSpPr>
          <p:nvPr>
            <p:ph type="title"/>
          </p:nvPr>
        </p:nvSpPr>
        <p:spPr/>
        <p:txBody>
          <a:bodyPr/>
          <a:lstStyle/>
          <a:p>
            <a:pPr eaLnBrk="1" hangingPunct="1">
              <a:defRPr/>
            </a:pPr>
            <a:r>
              <a:rPr lang="en-US" dirty="0"/>
              <a:t>Telehealth is more than just video</a:t>
            </a:r>
          </a:p>
        </p:txBody>
      </p:sp>
      <p:grpSp>
        <p:nvGrpSpPr>
          <p:cNvPr id="14340" name="Group 6"/>
          <p:cNvGrpSpPr>
            <a:grpSpLocks/>
          </p:cNvGrpSpPr>
          <p:nvPr/>
        </p:nvGrpSpPr>
        <p:grpSpPr bwMode="auto">
          <a:xfrm>
            <a:off x="6964363" y="1143000"/>
            <a:ext cx="1689100" cy="1919288"/>
            <a:chOff x="0" y="0"/>
            <a:chExt cx="1064" cy="1209"/>
          </a:xfrm>
        </p:grpSpPr>
        <p:sp>
          <p:nvSpPr>
            <p:cNvPr id="14354" name="Rectangle 4"/>
            <p:cNvSpPr>
              <a:spLocks/>
            </p:cNvSpPr>
            <p:nvPr/>
          </p:nvSpPr>
          <p:spPr bwMode="auto">
            <a:xfrm>
              <a:off x="0" y="825"/>
              <a:ext cx="1064" cy="384"/>
            </a:xfrm>
            <a:prstGeom prst="rect">
              <a:avLst/>
            </a:prstGeom>
            <a:noFill/>
            <a:ln w="12700" cap="rnd">
              <a:noFill/>
              <a:round/>
              <a:headEnd/>
              <a:tailEnd/>
            </a:ln>
          </p:spPr>
          <p:txBody>
            <a:bodyPr lIns="38100" tIns="38100" rIns="38100" bIns="38100"/>
            <a:lstStyle/>
            <a:p>
              <a:pPr algn="ctr" eaLnBrk="1" hangingPunct="1"/>
              <a:r>
                <a:rPr lang="en-US" sz="1100">
                  <a:solidFill>
                    <a:srgbClr val="343434"/>
                  </a:solidFill>
                  <a:latin typeface="Verb Regular" charset="0"/>
                  <a:sym typeface="Verb Regular" charset="0"/>
                </a:rPr>
                <a:t>Remote Patient Monitoring / Home Health</a:t>
              </a:r>
            </a:p>
          </p:txBody>
        </p:sp>
        <p:pic>
          <p:nvPicPr>
            <p:cNvPr id="14355" name="Picture 5"/>
            <p:cNvPicPr>
              <a:picLocks noChangeAspect="1" noChangeArrowheads="1"/>
            </p:cNvPicPr>
            <p:nvPr/>
          </p:nvPicPr>
          <p:blipFill>
            <a:blip r:embed="rId4" cstate="print"/>
            <a:srcRect/>
            <a:stretch>
              <a:fillRect/>
            </a:stretch>
          </p:blipFill>
          <p:spPr bwMode="auto">
            <a:xfrm>
              <a:off x="124" y="0"/>
              <a:ext cx="824" cy="824"/>
            </a:xfrm>
            <a:prstGeom prst="rect">
              <a:avLst/>
            </a:prstGeom>
            <a:noFill/>
            <a:ln w="12700">
              <a:noFill/>
              <a:miter lim="800000"/>
              <a:headEnd/>
              <a:tailEnd/>
            </a:ln>
          </p:spPr>
        </p:pic>
      </p:grpSp>
      <p:grpSp>
        <p:nvGrpSpPr>
          <p:cNvPr id="14341" name="Group 9"/>
          <p:cNvGrpSpPr>
            <a:grpSpLocks/>
          </p:cNvGrpSpPr>
          <p:nvPr/>
        </p:nvGrpSpPr>
        <p:grpSpPr bwMode="auto">
          <a:xfrm>
            <a:off x="3770313" y="3048000"/>
            <a:ext cx="1689100" cy="1733550"/>
            <a:chOff x="0" y="0"/>
            <a:chExt cx="1064" cy="1092"/>
          </a:xfrm>
        </p:grpSpPr>
        <p:sp>
          <p:nvSpPr>
            <p:cNvPr id="14352" name="Rectangle 7"/>
            <p:cNvSpPr>
              <a:spLocks/>
            </p:cNvSpPr>
            <p:nvPr/>
          </p:nvSpPr>
          <p:spPr bwMode="auto">
            <a:xfrm>
              <a:off x="0" y="820"/>
              <a:ext cx="1064" cy="272"/>
            </a:xfrm>
            <a:prstGeom prst="rect">
              <a:avLst/>
            </a:prstGeom>
            <a:noFill/>
            <a:ln w="12700" cap="rnd">
              <a:noFill/>
              <a:round/>
              <a:headEnd/>
              <a:tailEnd/>
            </a:ln>
          </p:spPr>
          <p:txBody>
            <a:bodyPr lIns="38100" tIns="38100" rIns="38100" bIns="38100"/>
            <a:lstStyle/>
            <a:p>
              <a:pPr algn="ctr" eaLnBrk="1" hangingPunct="1"/>
              <a:r>
                <a:rPr lang="en-US" sz="1100">
                  <a:solidFill>
                    <a:srgbClr val="343434"/>
                  </a:solidFill>
                  <a:latin typeface="Verb Regular" charset="0"/>
                  <a:sym typeface="Verb Regular" charset="0"/>
                </a:rPr>
                <a:t>Electronic Health Records</a:t>
              </a:r>
            </a:p>
          </p:txBody>
        </p:sp>
        <p:pic>
          <p:nvPicPr>
            <p:cNvPr id="14353" name="Picture 8"/>
            <p:cNvPicPr>
              <a:picLocks noChangeAspect="1" noChangeArrowheads="1"/>
            </p:cNvPicPr>
            <p:nvPr/>
          </p:nvPicPr>
          <p:blipFill>
            <a:blip r:embed="rId5" cstate="print"/>
            <a:srcRect/>
            <a:stretch>
              <a:fillRect/>
            </a:stretch>
          </p:blipFill>
          <p:spPr bwMode="auto">
            <a:xfrm>
              <a:off x="136" y="0"/>
              <a:ext cx="824" cy="824"/>
            </a:xfrm>
            <a:prstGeom prst="rect">
              <a:avLst/>
            </a:prstGeom>
            <a:noFill/>
            <a:ln w="12700">
              <a:noFill/>
              <a:miter lim="800000"/>
              <a:headEnd/>
              <a:tailEnd/>
            </a:ln>
          </p:spPr>
        </p:pic>
      </p:grpSp>
      <p:grpSp>
        <p:nvGrpSpPr>
          <p:cNvPr id="14342" name="Group 12"/>
          <p:cNvGrpSpPr>
            <a:grpSpLocks/>
          </p:cNvGrpSpPr>
          <p:nvPr/>
        </p:nvGrpSpPr>
        <p:grpSpPr bwMode="auto">
          <a:xfrm>
            <a:off x="6011863" y="3048000"/>
            <a:ext cx="1689100" cy="1555750"/>
            <a:chOff x="0" y="0"/>
            <a:chExt cx="1063" cy="980"/>
          </a:xfrm>
        </p:grpSpPr>
        <p:sp>
          <p:nvSpPr>
            <p:cNvPr id="14350" name="Rectangle 10"/>
            <p:cNvSpPr>
              <a:spLocks/>
            </p:cNvSpPr>
            <p:nvPr/>
          </p:nvSpPr>
          <p:spPr bwMode="auto">
            <a:xfrm>
              <a:off x="0" y="820"/>
              <a:ext cx="1064" cy="160"/>
            </a:xfrm>
            <a:prstGeom prst="rect">
              <a:avLst/>
            </a:prstGeom>
            <a:noFill/>
            <a:ln w="12700" cap="rnd">
              <a:noFill/>
              <a:round/>
              <a:headEnd/>
              <a:tailEnd/>
            </a:ln>
          </p:spPr>
          <p:txBody>
            <a:bodyPr lIns="38100" tIns="38100" rIns="38100" bIns="38100"/>
            <a:lstStyle/>
            <a:p>
              <a:pPr algn="ctr" eaLnBrk="1" hangingPunct="1"/>
              <a:r>
                <a:rPr lang="en-US" sz="1100">
                  <a:solidFill>
                    <a:srgbClr val="343434"/>
                  </a:solidFill>
                  <a:latin typeface="Verb Regular" charset="0"/>
                  <a:sym typeface="Verb Regular" charset="0"/>
                </a:rPr>
                <a:t>mHealth</a:t>
              </a:r>
            </a:p>
          </p:txBody>
        </p:sp>
        <p:pic>
          <p:nvPicPr>
            <p:cNvPr id="14351" name="Picture 11"/>
            <p:cNvPicPr>
              <a:picLocks noChangeAspect="1" noChangeArrowheads="1"/>
            </p:cNvPicPr>
            <p:nvPr/>
          </p:nvPicPr>
          <p:blipFill>
            <a:blip r:embed="rId6" cstate="print"/>
            <a:srcRect/>
            <a:stretch>
              <a:fillRect/>
            </a:stretch>
          </p:blipFill>
          <p:spPr bwMode="auto">
            <a:xfrm>
              <a:off x="132" y="0"/>
              <a:ext cx="824" cy="824"/>
            </a:xfrm>
            <a:prstGeom prst="rect">
              <a:avLst/>
            </a:prstGeom>
            <a:noFill/>
            <a:ln w="12700">
              <a:noFill/>
              <a:miter lim="800000"/>
              <a:headEnd/>
              <a:tailEnd/>
            </a:ln>
          </p:spPr>
        </p:pic>
      </p:grpSp>
      <p:grpSp>
        <p:nvGrpSpPr>
          <p:cNvPr id="14343" name="Group 15"/>
          <p:cNvGrpSpPr>
            <a:grpSpLocks/>
          </p:cNvGrpSpPr>
          <p:nvPr/>
        </p:nvGrpSpPr>
        <p:grpSpPr bwMode="auto">
          <a:xfrm>
            <a:off x="2813050" y="1143000"/>
            <a:ext cx="1689100" cy="1739900"/>
            <a:chOff x="0" y="0"/>
            <a:chExt cx="1064" cy="1096"/>
          </a:xfrm>
        </p:grpSpPr>
        <p:sp>
          <p:nvSpPr>
            <p:cNvPr id="14348" name="Rectangle 13"/>
            <p:cNvSpPr>
              <a:spLocks/>
            </p:cNvSpPr>
            <p:nvPr/>
          </p:nvSpPr>
          <p:spPr bwMode="auto">
            <a:xfrm>
              <a:off x="0" y="824"/>
              <a:ext cx="1064" cy="272"/>
            </a:xfrm>
            <a:prstGeom prst="rect">
              <a:avLst/>
            </a:prstGeom>
            <a:noFill/>
            <a:ln w="12700" cap="rnd">
              <a:noFill/>
              <a:round/>
              <a:headEnd/>
              <a:tailEnd/>
            </a:ln>
          </p:spPr>
          <p:txBody>
            <a:bodyPr lIns="38100" tIns="38100" rIns="38100" bIns="38100"/>
            <a:lstStyle/>
            <a:p>
              <a:pPr algn="ctr" eaLnBrk="1" hangingPunct="1"/>
              <a:r>
                <a:rPr lang="en-US" sz="1100">
                  <a:solidFill>
                    <a:srgbClr val="343434"/>
                  </a:solidFill>
                  <a:latin typeface="Verb Regular" charset="0"/>
                  <a:sym typeface="Verb Regular" charset="0"/>
                </a:rPr>
                <a:t>Synchronous </a:t>
              </a:r>
              <a:br>
                <a:rPr lang="en-US" sz="1100">
                  <a:solidFill>
                    <a:srgbClr val="343434"/>
                  </a:solidFill>
                  <a:latin typeface="Verb Regular" charset="0"/>
                  <a:sym typeface="Verb Regular" charset="0"/>
                </a:rPr>
              </a:br>
              <a:r>
                <a:rPr lang="en-US" sz="1100">
                  <a:solidFill>
                    <a:srgbClr val="343434"/>
                  </a:solidFill>
                  <a:latin typeface="Verb Regular" charset="0"/>
                  <a:sym typeface="Verb Regular" charset="0"/>
                </a:rPr>
                <a:t>(e.g., live video)</a:t>
              </a:r>
            </a:p>
          </p:txBody>
        </p:sp>
        <p:pic>
          <p:nvPicPr>
            <p:cNvPr id="14349" name="Picture 14"/>
            <p:cNvPicPr>
              <a:picLocks noChangeAspect="1" noChangeArrowheads="1"/>
            </p:cNvPicPr>
            <p:nvPr/>
          </p:nvPicPr>
          <p:blipFill>
            <a:blip r:embed="rId7" cstate="print"/>
            <a:srcRect/>
            <a:stretch>
              <a:fillRect/>
            </a:stretch>
          </p:blipFill>
          <p:spPr bwMode="auto">
            <a:xfrm>
              <a:off x="131" y="0"/>
              <a:ext cx="824" cy="824"/>
            </a:xfrm>
            <a:prstGeom prst="rect">
              <a:avLst/>
            </a:prstGeom>
            <a:noFill/>
            <a:ln w="12700">
              <a:noFill/>
              <a:miter lim="800000"/>
              <a:headEnd/>
              <a:tailEnd/>
            </a:ln>
          </p:spPr>
        </p:pic>
      </p:grpSp>
      <p:grpSp>
        <p:nvGrpSpPr>
          <p:cNvPr id="14344" name="Group 18"/>
          <p:cNvGrpSpPr>
            <a:grpSpLocks/>
          </p:cNvGrpSpPr>
          <p:nvPr/>
        </p:nvGrpSpPr>
        <p:grpSpPr bwMode="auto">
          <a:xfrm>
            <a:off x="4883150" y="1143000"/>
            <a:ext cx="1689100" cy="1919288"/>
            <a:chOff x="0" y="0"/>
            <a:chExt cx="1064" cy="1209"/>
          </a:xfrm>
        </p:grpSpPr>
        <p:sp>
          <p:nvSpPr>
            <p:cNvPr id="14346" name="Rectangle 16"/>
            <p:cNvSpPr>
              <a:spLocks/>
            </p:cNvSpPr>
            <p:nvPr/>
          </p:nvSpPr>
          <p:spPr bwMode="auto">
            <a:xfrm>
              <a:off x="0" y="825"/>
              <a:ext cx="1064" cy="384"/>
            </a:xfrm>
            <a:prstGeom prst="rect">
              <a:avLst/>
            </a:prstGeom>
            <a:noFill/>
            <a:ln w="12700" cap="rnd">
              <a:noFill/>
              <a:round/>
              <a:headEnd/>
              <a:tailEnd/>
            </a:ln>
          </p:spPr>
          <p:txBody>
            <a:bodyPr lIns="38100" tIns="38100" rIns="38100" bIns="38100"/>
            <a:lstStyle/>
            <a:p>
              <a:pPr algn="ctr" eaLnBrk="1" hangingPunct="1"/>
              <a:r>
                <a:rPr lang="en-US" sz="1100">
                  <a:solidFill>
                    <a:srgbClr val="343434"/>
                  </a:solidFill>
                  <a:latin typeface="Verb Regular" charset="0"/>
                  <a:sym typeface="Verb Regular" charset="0"/>
                </a:rPr>
                <a:t>Asynchronous </a:t>
              </a:r>
              <a:br>
                <a:rPr lang="en-US" sz="1100">
                  <a:solidFill>
                    <a:srgbClr val="343434"/>
                  </a:solidFill>
                  <a:latin typeface="Verb Regular" charset="0"/>
                  <a:sym typeface="Verb Regular" charset="0"/>
                </a:rPr>
              </a:br>
              <a:r>
                <a:rPr lang="en-US" sz="1100">
                  <a:solidFill>
                    <a:srgbClr val="343434"/>
                  </a:solidFill>
                  <a:latin typeface="Verb Regular" charset="0"/>
                  <a:sym typeface="Verb Regular" charset="0"/>
                </a:rPr>
                <a:t>(e.g., store-and-forward)</a:t>
              </a:r>
            </a:p>
          </p:txBody>
        </p:sp>
        <p:pic>
          <p:nvPicPr>
            <p:cNvPr id="14347" name="Picture 17"/>
            <p:cNvPicPr>
              <a:picLocks noChangeAspect="1" noChangeArrowheads="1"/>
            </p:cNvPicPr>
            <p:nvPr/>
          </p:nvPicPr>
          <p:blipFill>
            <a:blip r:embed="rId8" cstate="print"/>
            <a:srcRect/>
            <a:stretch>
              <a:fillRect/>
            </a:stretch>
          </p:blipFill>
          <p:spPr bwMode="auto">
            <a:xfrm>
              <a:off x="131" y="0"/>
              <a:ext cx="824" cy="824"/>
            </a:xfrm>
            <a:prstGeom prst="rect">
              <a:avLst/>
            </a:prstGeom>
            <a:noFill/>
            <a:ln w="12700">
              <a:noFill/>
              <a:miter lim="800000"/>
              <a:headEnd/>
              <a:tailEnd/>
            </a:ln>
          </p:spPr>
        </p:pic>
      </p:grpSp>
      <p:pic>
        <p:nvPicPr>
          <p:cNvPr id="14345" name="Picture 19"/>
          <p:cNvPicPr>
            <a:picLocks noChangeAspect="1" noChangeArrowheads="1"/>
          </p:cNvPicPr>
          <p:nvPr/>
        </p:nvPicPr>
        <p:blipFill>
          <a:blip r:embed="rId9" cstate="print"/>
          <a:srcRect/>
          <a:stretch>
            <a:fillRect/>
          </a:stretch>
        </p:blipFill>
        <p:spPr bwMode="auto">
          <a:xfrm>
            <a:off x="582613" y="992188"/>
            <a:ext cx="1385887" cy="3860800"/>
          </a:xfrm>
          <a:prstGeom prst="rect">
            <a:avLst/>
          </a:prstGeom>
          <a:noFill/>
          <a:ln w="12700">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5363" name="Rectangle 2"/>
          <p:cNvSpPr>
            <a:spLocks noGrp="1" noChangeArrowheads="1"/>
          </p:cNvSpPr>
          <p:nvPr>
            <p:ph type="title"/>
          </p:nvPr>
        </p:nvSpPr>
        <p:spPr/>
        <p:txBody>
          <a:bodyPr/>
          <a:lstStyle/>
          <a:p>
            <a:pPr eaLnBrk="1" hangingPunct="1">
              <a:defRPr/>
            </a:pPr>
            <a:r>
              <a:rPr lang="en-US" dirty="0"/>
              <a:t>Several key trends will drive </a:t>
            </a:r>
            <a:r>
              <a:rPr lang="en-US" dirty="0" err="1"/>
              <a:t>telehealth</a:t>
            </a:r>
            <a:endParaRPr lang="en-US" dirty="0"/>
          </a:p>
        </p:txBody>
      </p:sp>
      <p:sp>
        <p:nvSpPr>
          <p:cNvPr id="16387" name="Rectangle 3"/>
          <p:cNvSpPr>
            <a:spLocks/>
          </p:cNvSpPr>
          <p:nvPr/>
        </p:nvSpPr>
        <p:spPr bwMode="auto">
          <a:xfrm>
            <a:off x="1384300" y="1346200"/>
            <a:ext cx="6718300" cy="2692400"/>
          </a:xfrm>
          <a:prstGeom prst="rect">
            <a:avLst/>
          </a:prstGeom>
          <a:noFill/>
          <a:ln w="12700" cap="rnd">
            <a:noFill/>
            <a:round/>
            <a:headEnd/>
            <a:tailEnd/>
          </a:ln>
        </p:spPr>
        <p:txBody>
          <a:bodyPr lIns="0" tIns="0" rIns="0" bIns="0"/>
          <a:lstStyle/>
          <a:p>
            <a:pPr eaLnBrk="1" hangingPunct="1">
              <a:spcBef>
                <a:spcPts val="2900"/>
              </a:spcBef>
            </a:pPr>
            <a:r>
              <a:rPr lang="en-US" sz="2200">
                <a:solidFill>
                  <a:srgbClr val="0091CE"/>
                </a:solidFill>
                <a:latin typeface="Verb Light" charset="0"/>
                <a:sym typeface="Verb Light" charset="0"/>
              </a:rPr>
              <a:t>Explosive growth in healthcare demand and a shortage of doctors</a:t>
            </a:r>
          </a:p>
          <a:p>
            <a:pPr eaLnBrk="1" hangingPunct="1">
              <a:spcBef>
                <a:spcPts val="2900"/>
              </a:spcBef>
            </a:pPr>
            <a:r>
              <a:rPr lang="en-US" sz="2200">
                <a:solidFill>
                  <a:srgbClr val="0091CE"/>
                </a:solidFill>
                <a:latin typeface="Verb Light" charset="0"/>
                <a:sym typeface="Verb Light" charset="0"/>
              </a:rPr>
              <a:t>Changes in how providers get paid</a:t>
            </a:r>
          </a:p>
          <a:p>
            <a:pPr eaLnBrk="1" hangingPunct="1">
              <a:spcBef>
                <a:spcPts val="2900"/>
              </a:spcBef>
            </a:pPr>
            <a:r>
              <a:rPr lang="en-US" sz="2200">
                <a:solidFill>
                  <a:srgbClr val="0091CE"/>
                </a:solidFill>
                <a:latin typeface="Verb Light" charset="0"/>
                <a:sym typeface="Verb Light" charset="0"/>
              </a:rPr>
              <a:t>Doctors without borders</a:t>
            </a:r>
          </a:p>
          <a:p>
            <a:pPr eaLnBrk="1" hangingPunct="1">
              <a:spcBef>
                <a:spcPts val="2900"/>
              </a:spcBef>
            </a:pPr>
            <a:r>
              <a:rPr lang="en-US" sz="2200">
                <a:solidFill>
                  <a:srgbClr val="0091CE"/>
                </a:solidFill>
                <a:latin typeface="Verb Light" charset="0"/>
                <a:sym typeface="Verb Light" charset="0"/>
              </a:rPr>
              <a:t>Consumer adoption of mHealth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Line 1"/>
          <p:cNvSpPr>
            <a:spLocks noChangeShapeType="1"/>
          </p:cNvSpPr>
          <p:nvPr/>
        </p:nvSpPr>
        <p:spPr bwMode="auto">
          <a:xfrm rot="10800000" flipH="1">
            <a:off x="330200" y="658813"/>
            <a:ext cx="8296275" cy="0"/>
          </a:xfrm>
          <a:prstGeom prst="line">
            <a:avLst/>
          </a:prstGeom>
          <a:noFill/>
          <a:ln w="38100">
            <a:solidFill>
              <a:srgbClr val="B3B3B3"/>
            </a:solidFill>
            <a:miter lim="800000"/>
            <a:headEnd/>
            <a:tailEnd/>
          </a:ln>
        </p:spPr>
        <p:txBody>
          <a:bodyPr lIns="0" tIns="0" rIns="0" bIns="0"/>
          <a:lstStyle/>
          <a:p>
            <a:endParaRPr lang="en-US"/>
          </a:p>
        </p:txBody>
      </p:sp>
      <p:sp>
        <p:nvSpPr>
          <p:cNvPr id="16387" name="Rectangle 2"/>
          <p:cNvSpPr>
            <a:spLocks noGrp="1" noChangeArrowheads="1"/>
          </p:cNvSpPr>
          <p:nvPr>
            <p:ph type="title"/>
          </p:nvPr>
        </p:nvSpPr>
        <p:spPr/>
        <p:txBody>
          <a:bodyPr/>
          <a:lstStyle/>
          <a:p>
            <a:pPr eaLnBrk="1" hangingPunct="1"/>
            <a:r>
              <a:rPr lang="en-US" smtClean="0"/>
              <a:t>Major trends are driving an explosive increase in demand for care…</a:t>
            </a:r>
          </a:p>
        </p:txBody>
      </p:sp>
      <p:grpSp>
        <p:nvGrpSpPr>
          <p:cNvPr id="17411" name="Group 5"/>
          <p:cNvGrpSpPr>
            <a:grpSpLocks/>
          </p:cNvGrpSpPr>
          <p:nvPr/>
        </p:nvGrpSpPr>
        <p:grpSpPr bwMode="auto">
          <a:xfrm>
            <a:off x="415925" y="757238"/>
            <a:ext cx="4013200" cy="1055687"/>
            <a:chOff x="0" y="0"/>
            <a:chExt cx="2528" cy="664"/>
          </a:xfrm>
        </p:grpSpPr>
        <p:sp>
          <p:nvSpPr>
            <p:cNvPr id="17419" name="Rectangle 3"/>
            <p:cNvSpPr>
              <a:spLocks/>
            </p:cNvSpPr>
            <p:nvPr/>
          </p:nvSpPr>
          <p:spPr bwMode="auto">
            <a:xfrm>
              <a:off x="3" y="0"/>
              <a:ext cx="1616" cy="232"/>
            </a:xfrm>
            <a:prstGeom prst="rect">
              <a:avLst/>
            </a:prstGeom>
            <a:noFill/>
            <a:ln w="6350">
              <a:noFill/>
              <a:miter lim="800000"/>
              <a:headEnd/>
              <a:tailEnd/>
            </a:ln>
          </p:spPr>
          <p:txBody>
            <a:bodyPr lIns="0" tIns="0" rIns="0" bIns="0" anchor="ctr"/>
            <a:lstStyle/>
            <a:p>
              <a:pPr eaLnBrk="1" hangingPunct="1"/>
              <a:r>
                <a:rPr lang="en-US" sz="1400">
                  <a:solidFill>
                    <a:srgbClr val="343434"/>
                  </a:solidFill>
                  <a:latin typeface="Verb Regular" charset="0"/>
                  <a:sym typeface="Verb Regular" charset="0"/>
                </a:rPr>
                <a:t>Aging Population</a:t>
              </a:r>
            </a:p>
          </p:txBody>
        </p:sp>
        <p:sp>
          <p:nvSpPr>
            <p:cNvPr id="17420" name="Rectangle 4"/>
            <p:cNvSpPr>
              <a:spLocks/>
            </p:cNvSpPr>
            <p:nvPr/>
          </p:nvSpPr>
          <p:spPr bwMode="auto">
            <a:xfrm>
              <a:off x="0" y="240"/>
              <a:ext cx="2528" cy="424"/>
            </a:xfrm>
            <a:prstGeom prst="rect">
              <a:avLst/>
            </a:prstGeom>
            <a:noFill/>
            <a:ln w="12700" cap="rnd">
              <a:noFill/>
              <a:round/>
              <a:headEnd/>
              <a:tailEnd/>
            </a:ln>
          </p:spPr>
          <p:txBody>
            <a:bodyPr lIns="0" tIns="0" rIns="0" bIns="0"/>
            <a:lstStyle/>
            <a:p>
              <a:pPr marL="174625" indent="-174625" eaLnBrk="1" hangingPunct="1">
                <a:spcBef>
                  <a:spcPts val="500"/>
                </a:spcBef>
                <a:buSzPct val="100000"/>
                <a:buFont typeface="Arial" pitchFamily="34" charset="0"/>
                <a:buChar char="•"/>
              </a:pPr>
              <a:r>
                <a:rPr lang="en-US" sz="1100">
                  <a:solidFill>
                    <a:srgbClr val="343434"/>
                  </a:solidFill>
                  <a:latin typeface="Verb Regular" charset="0"/>
                  <a:sym typeface="Verb Regular" charset="0"/>
                </a:rPr>
                <a:t>Percentage of the US population &gt;65 years old will increase from 13% in 2010 (40M) to 20% (80M) in 2040</a:t>
              </a:r>
            </a:p>
            <a:p>
              <a:pPr marL="174625" indent="-174625" eaLnBrk="1" hangingPunct="1">
                <a:spcBef>
                  <a:spcPts val="500"/>
                </a:spcBef>
                <a:buSzPct val="100000"/>
                <a:buFont typeface="Arial" pitchFamily="34" charset="0"/>
                <a:buChar char="•"/>
              </a:pPr>
              <a:r>
                <a:rPr lang="en-US" sz="1100">
                  <a:solidFill>
                    <a:srgbClr val="343434"/>
                  </a:solidFill>
                  <a:latin typeface="Verb Regular" charset="0"/>
                  <a:sym typeface="Verb Regular" charset="0"/>
                </a:rPr>
                <a:t>More than 10,000 Americans turn 65 each day</a:t>
              </a:r>
            </a:p>
          </p:txBody>
        </p:sp>
      </p:grpSp>
      <p:grpSp>
        <p:nvGrpSpPr>
          <p:cNvPr id="17412" name="Group 8"/>
          <p:cNvGrpSpPr>
            <a:grpSpLocks/>
          </p:cNvGrpSpPr>
          <p:nvPr/>
        </p:nvGrpSpPr>
        <p:grpSpPr bwMode="auto">
          <a:xfrm>
            <a:off x="442913" y="1916113"/>
            <a:ext cx="3970337" cy="1560512"/>
            <a:chOff x="0" y="0"/>
            <a:chExt cx="2500" cy="982"/>
          </a:xfrm>
        </p:grpSpPr>
        <p:sp>
          <p:nvSpPr>
            <p:cNvPr id="17417" name="Rectangle 6"/>
            <p:cNvSpPr>
              <a:spLocks/>
            </p:cNvSpPr>
            <p:nvPr/>
          </p:nvSpPr>
          <p:spPr bwMode="auto">
            <a:xfrm>
              <a:off x="0" y="0"/>
              <a:ext cx="1616" cy="328"/>
            </a:xfrm>
            <a:prstGeom prst="rect">
              <a:avLst/>
            </a:prstGeom>
            <a:noFill/>
            <a:ln w="6350">
              <a:noFill/>
              <a:miter lim="800000"/>
              <a:headEnd/>
              <a:tailEnd/>
            </a:ln>
          </p:spPr>
          <p:txBody>
            <a:bodyPr lIns="0" tIns="0" rIns="0" bIns="0" anchor="ctr"/>
            <a:lstStyle/>
            <a:p>
              <a:pPr eaLnBrk="1" hangingPunct="1"/>
              <a:r>
                <a:rPr lang="en-US" sz="1400">
                  <a:solidFill>
                    <a:srgbClr val="343434"/>
                  </a:solidFill>
                  <a:latin typeface="Verb Regular" charset="0"/>
                  <a:sym typeface="Verb Regular" charset="0"/>
                </a:rPr>
                <a:t>Increased Prevalence of Chronic Disease</a:t>
              </a:r>
            </a:p>
          </p:txBody>
        </p:sp>
        <p:sp>
          <p:nvSpPr>
            <p:cNvPr id="17418" name="Rectangle 7"/>
            <p:cNvSpPr>
              <a:spLocks/>
            </p:cNvSpPr>
            <p:nvPr/>
          </p:nvSpPr>
          <p:spPr bwMode="auto">
            <a:xfrm>
              <a:off x="4" y="334"/>
              <a:ext cx="2496" cy="648"/>
            </a:xfrm>
            <a:prstGeom prst="rect">
              <a:avLst/>
            </a:prstGeom>
            <a:noFill/>
            <a:ln w="12700" cap="rnd">
              <a:noFill/>
              <a:round/>
              <a:headEnd/>
              <a:tailEnd/>
            </a:ln>
          </p:spPr>
          <p:txBody>
            <a:bodyPr lIns="0" tIns="0" rIns="0" bIns="0"/>
            <a:lstStyle/>
            <a:p>
              <a:pPr marL="174625" indent="-174625" eaLnBrk="1" hangingPunct="1">
                <a:spcBef>
                  <a:spcPts val="500"/>
                </a:spcBef>
                <a:buSzPct val="100000"/>
                <a:buFont typeface="Arial" pitchFamily="34" charset="0"/>
                <a:buChar char="•"/>
              </a:pPr>
              <a:r>
                <a:rPr lang="en-US" sz="1100">
                  <a:solidFill>
                    <a:srgbClr val="343434"/>
                  </a:solidFill>
                  <a:latin typeface="Verb Regular" charset="0"/>
                  <a:sym typeface="Verb Regular" charset="0"/>
                </a:rPr>
                <a:t>By 2025 chronic diseases will affect almost half (49%) of the population</a:t>
              </a:r>
            </a:p>
            <a:p>
              <a:pPr marL="174625" indent="-174625" eaLnBrk="1" hangingPunct="1">
                <a:spcBef>
                  <a:spcPts val="500"/>
                </a:spcBef>
                <a:buSzPct val="100000"/>
                <a:buFont typeface="Arial" pitchFamily="34" charset="0"/>
                <a:buChar char="•"/>
              </a:pPr>
              <a:r>
                <a:rPr lang="en-US" sz="1100">
                  <a:solidFill>
                    <a:srgbClr val="343434"/>
                  </a:solidFill>
                  <a:latin typeface="Verb Regular" charset="0"/>
                  <a:sym typeface="Verb Regular" charset="0"/>
                </a:rPr>
                <a:t>Chronic diseases account for 81% of hospital admissions, 91% of prescriptions filed, and 76% of all physician visits</a:t>
              </a:r>
            </a:p>
          </p:txBody>
        </p:sp>
      </p:grpSp>
      <p:grpSp>
        <p:nvGrpSpPr>
          <p:cNvPr id="17413" name="Group 11"/>
          <p:cNvGrpSpPr>
            <a:grpSpLocks/>
          </p:cNvGrpSpPr>
          <p:nvPr/>
        </p:nvGrpSpPr>
        <p:grpSpPr bwMode="auto">
          <a:xfrm>
            <a:off x="441325" y="3578225"/>
            <a:ext cx="3983038" cy="1295400"/>
            <a:chOff x="0" y="0"/>
            <a:chExt cx="2508" cy="816"/>
          </a:xfrm>
        </p:grpSpPr>
        <p:sp>
          <p:nvSpPr>
            <p:cNvPr id="17415" name="Rectangle 9"/>
            <p:cNvSpPr>
              <a:spLocks/>
            </p:cNvSpPr>
            <p:nvPr/>
          </p:nvSpPr>
          <p:spPr bwMode="auto">
            <a:xfrm>
              <a:off x="0" y="0"/>
              <a:ext cx="1616" cy="312"/>
            </a:xfrm>
            <a:prstGeom prst="rect">
              <a:avLst/>
            </a:prstGeom>
            <a:noFill/>
            <a:ln w="6350">
              <a:noFill/>
              <a:miter lim="800000"/>
              <a:headEnd/>
              <a:tailEnd/>
            </a:ln>
          </p:spPr>
          <p:txBody>
            <a:bodyPr lIns="0" tIns="0" rIns="0" bIns="0" anchor="ctr"/>
            <a:lstStyle/>
            <a:p>
              <a:pPr eaLnBrk="1" hangingPunct="1"/>
              <a:r>
                <a:rPr lang="en-US" sz="1400">
                  <a:solidFill>
                    <a:srgbClr val="343434"/>
                  </a:solidFill>
                  <a:latin typeface="Verb Regular" charset="0"/>
                  <a:sym typeface="Verb Regular" charset="0"/>
                </a:rPr>
                <a:t>ACA Mandated </a:t>
              </a:r>
            </a:p>
            <a:p>
              <a:pPr eaLnBrk="1" hangingPunct="1"/>
              <a:r>
                <a:rPr lang="en-US" sz="1400">
                  <a:solidFill>
                    <a:srgbClr val="343434"/>
                  </a:solidFill>
                  <a:latin typeface="Verb Regular" charset="0"/>
                  <a:sym typeface="Verb Regular" charset="0"/>
                </a:rPr>
                <a:t>Market Changes</a:t>
              </a:r>
            </a:p>
          </p:txBody>
        </p:sp>
        <p:sp>
          <p:nvSpPr>
            <p:cNvPr id="17416" name="Rectangle 10"/>
            <p:cNvSpPr>
              <a:spLocks/>
            </p:cNvSpPr>
            <p:nvPr/>
          </p:nvSpPr>
          <p:spPr bwMode="auto">
            <a:xfrm>
              <a:off x="4" y="320"/>
              <a:ext cx="2504" cy="496"/>
            </a:xfrm>
            <a:prstGeom prst="rect">
              <a:avLst/>
            </a:prstGeom>
            <a:noFill/>
            <a:ln w="12700" cap="rnd">
              <a:noFill/>
              <a:round/>
              <a:headEnd/>
              <a:tailEnd/>
            </a:ln>
          </p:spPr>
          <p:txBody>
            <a:bodyPr lIns="0" tIns="0" rIns="0" bIns="0"/>
            <a:lstStyle/>
            <a:p>
              <a:pPr marL="174625" indent="-174625" eaLnBrk="1" hangingPunct="1">
                <a:buSzPct val="100000"/>
                <a:buFont typeface="Arial" pitchFamily="34" charset="0"/>
                <a:buChar char="•"/>
              </a:pPr>
              <a:r>
                <a:rPr lang="en-US" sz="1100">
                  <a:solidFill>
                    <a:srgbClr val="343434"/>
                  </a:solidFill>
                  <a:latin typeface="Verb Regular" charset="0"/>
                  <a:sym typeface="Verb Regular" charset="0"/>
                </a:rPr>
                <a:t>The Affordable Care Act (ACA) will extend health insurance coverage to almost 33 million people who were previously uncovered – and stretching the existing system.</a:t>
              </a:r>
            </a:p>
          </p:txBody>
        </p:sp>
      </p:grpSp>
      <p:pic>
        <p:nvPicPr>
          <p:cNvPr id="17414" name="Picture 12"/>
          <p:cNvPicPr>
            <a:picLocks noChangeAspect="1" noChangeArrowheads="1"/>
          </p:cNvPicPr>
          <p:nvPr/>
        </p:nvPicPr>
        <p:blipFill>
          <a:blip r:embed="rId2" cstate="print"/>
          <a:srcRect l="21126" t="15022" r="22691" b="2582"/>
          <a:stretch>
            <a:fillRect/>
          </a:stretch>
        </p:blipFill>
        <p:spPr bwMode="auto">
          <a:xfrm>
            <a:off x="4584700" y="685800"/>
            <a:ext cx="4559300" cy="4457700"/>
          </a:xfrm>
          <a:prstGeom prst="rect">
            <a:avLst/>
          </a:prstGeom>
          <a:noFill/>
          <a:ln w="12700">
            <a:noFill/>
            <a:miter lim="800000"/>
            <a:headEnd/>
            <a:tailEnd/>
          </a:ln>
        </p:spPr>
      </p:pic>
    </p:spTree>
  </p:cSld>
  <p:clrMapOvr>
    <a:masterClrMapping/>
  </p:clrMapOvr>
  <p:transition/>
</p:sld>
</file>

<file path=ppt/theme/theme1.xml><?xml version="1.0" encoding="utf-8"?>
<a:theme xmlns:a="http://schemas.openxmlformats.org/drawingml/2006/main" name="Default - Title Slide 1">
  <a:themeElements>
    <a:clrScheme name="Default - Title Slid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1">
      <a:majorFont>
        <a:latin typeface="Arial"/>
        <a:ea typeface="ヒラギノ角ゴ ProN W3"/>
        <a:cs typeface="ヒラギノ角ゴ ProN W3"/>
      </a:majorFont>
      <a:minorFont>
        <a:latin typeface="Verb Medium"/>
        <a:ea typeface="ヒラギノ角ゴ ProN W6"/>
        <a:cs typeface="ヒラギノ角ゴ ProN W6"/>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 Clean background">
  <a:themeElements>
    <a:clrScheme name="">
      <a:dk1>
        <a:srgbClr val="000000"/>
      </a:dk1>
      <a:lt1>
        <a:srgbClr val="FFFFFF"/>
      </a:lt1>
      <a:dk2>
        <a:srgbClr val="000000"/>
      </a:dk2>
      <a:lt2>
        <a:srgbClr val="808080"/>
      </a:lt2>
      <a:accent1>
        <a:srgbClr val="4D4D4D"/>
      </a:accent1>
      <a:accent2>
        <a:srgbClr val="333399"/>
      </a:accent2>
      <a:accent3>
        <a:srgbClr val="FFFFFF"/>
      </a:accent3>
      <a:accent4>
        <a:srgbClr val="000000"/>
      </a:accent4>
      <a:accent5>
        <a:srgbClr val="B2B2B2"/>
      </a:accent5>
      <a:accent6>
        <a:srgbClr val="2D2D8A"/>
      </a:accent6>
      <a:hlink>
        <a:srgbClr val="009999"/>
      </a:hlink>
      <a:folHlink>
        <a:srgbClr val="99CC00"/>
      </a:folHlink>
    </a:clrScheme>
    <a:fontScheme name="Default - Clean background">
      <a:majorFont>
        <a:latin typeface="Verb Regular"/>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lean 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 2_Custom Layout">
  <a:themeElements>
    <a:clrScheme name="Default - 2_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2_Custom Layout">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2_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Blue">
  <a:themeElements>
    <a:clrScheme name="">
      <a:dk1>
        <a:srgbClr val="000000"/>
      </a:dk1>
      <a:lt1>
        <a:srgbClr val="1F7CA5"/>
      </a:lt1>
      <a:dk2>
        <a:srgbClr val="000000"/>
      </a:dk2>
      <a:lt2>
        <a:srgbClr val="808080"/>
      </a:lt2>
      <a:accent1>
        <a:srgbClr val="BBE0E3"/>
      </a:accent1>
      <a:accent2>
        <a:srgbClr val="333399"/>
      </a:accent2>
      <a:accent3>
        <a:srgbClr val="ABBFCF"/>
      </a:accent3>
      <a:accent4>
        <a:srgbClr val="000000"/>
      </a:accent4>
      <a:accent5>
        <a:srgbClr val="DAEDEF"/>
      </a:accent5>
      <a:accent6>
        <a:srgbClr val="2D2D8A"/>
      </a:accent6>
      <a:hlink>
        <a:srgbClr val="009999"/>
      </a:hlink>
      <a:folHlink>
        <a:srgbClr val="99CC00"/>
      </a:folHlink>
    </a:clrScheme>
    <a:fontScheme name="Default -Blue">
      <a:majorFont>
        <a:latin typeface="Verb Regular"/>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Pages>0</Pages>
  <Words>909</Words>
  <Characters>0</Characters>
  <Application>Microsoft Office PowerPoint</Application>
  <PresentationFormat>On-screen Show (16:9)</PresentationFormat>
  <Lines>0</Lines>
  <Paragraphs>126</Paragraphs>
  <Slides>15</Slides>
  <Notes>4</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2</vt:i4>
      </vt:variant>
      <vt:variant>
        <vt:lpstr>Slide Titles</vt:lpstr>
      </vt:variant>
      <vt:variant>
        <vt:i4>15</vt:i4>
      </vt:variant>
    </vt:vector>
  </HeadingPairs>
  <TitlesOfParts>
    <vt:vector size="33" baseType="lpstr">
      <vt:lpstr>Gill Sans</vt:lpstr>
      <vt:lpstr>ヒラギノ角ゴ ProN W3</vt:lpstr>
      <vt:lpstr>Arial</vt:lpstr>
      <vt:lpstr>Verb Medium</vt:lpstr>
      <vt:lpstr>ヒラギノ角ゴ ProN W6</vt:lpstr>
      <vt:lpstr>MS PGothic</vt:lpstr>
      <vt:lpstr>Verb Regular</vt:lpstr>
      <vt:lpstr>Verb Light</vt:lpstr>
      <vt:lpstr>Verb Regular Bold</vt:lpstr>
      <vt:lpstr>Calibri</vt:lpstr>
      <vt:lpstr>Verb Light Italic</vt:lpstr>
      <vt:lpstr>Helvetica</vt:lpstr>
      <vt:lpstr>Default - Title Slide 1</vt:lpstr>
      <vt:lpstr>Default - Clean background</vt:lpstr>
      <vt:lpstr>Default - 2_Custom Layout</vt:lpstr>
      <vt:lpstr>Default -Blue</vt:lpstr>
      <vt:lpstr>think-cell Slide</vt:lpstr>
      <vt:lpstr>Microsoft Graph Chart</vt:lpstr>
      <vt:lpstr>Health TechNet - Telemedicine</vt:lpstr>
      <vt:lpstr>Background</vt:lpstr>
      <vt:lpstr>Topics</vt:lpstr>
      <vt:lpstr>What you may know already</vt:lpstr>
      <vt:lpstr>Quick facts</vt:lpstr>
      <vt:lpstr>Telemedicine benefits patients, doctors, and providers</vt:lpstr>
      <vt:lpstr>Telehealth is more than just video</vt:lpstr>
      <vt:lpstr>Several key trends will drive telehealth</vt:lpstr>
      <vt:lpstr>Major trends are driving an explosive increase in demand for care…</vt:lpstr>
      <vt:lpstr>…which coupled with a slower increase in Physicians is creating a significant challenge</vt:lpstr>
      <vt:lpstr>How providers get paid is changing</vt:lpstr>
      <vt:lpstr>To improve quality of care, momentum is building  to extend physicians’ interstate reach</vt:lpstr>
      <vt:lpstr>Strong mHealth adoption will get patients comfortable with technology in health</vt:lpstr>
      <vt:lpstr>We are developing an end to end telehealth solution</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Cory Costley</dc:creator>
  <cp:keywords/>
  <dc:description/>
  <cp:lastModifiedBy>Alex Dryden</cp:lastModifiedBy>
  <cp:revision>9</cp:revision>
  <dcterms:modified xsi:type="dcterms:W3CDTF">2014-09-23T16:15:09Z</dcterms:modified>
</cp:coreProperties>
</file>